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3" r:id="rId2"/>
  </p:sldMasterIdLst>
  <p:notesMasterIdLst>
    <p:notesMasterId r:id="rId46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80" r:id="rId10"/>
    <p:sldId id="289" r:id="rId11"/>
    <p:sldId id="284" r:id="rId12"/>
    <p:sldId id="287" r:id="rId13"/>
    <p:sldId id="286" r:id="rId14"/>
    <p:sldId id="268" r:id="rId15"/>
    <p:sldId id="257" r:id="rId16"/>
    <p:sldId id="304" r:id="rId17"/>
    <p:sldId id="302" r:id="rId18"/>
    <p:sldId id="290" r:id="rId19"/>
    <p:sldId id="317" r:id="rId20"/>
    <p:sldId id="318" r:id="rId21"/>
    <p:sldId id="312" r:id="rId22"/>
    <p:sldId id="258" r:id="rId23"/>
    <p:sldId id="307" r:id="rId24"/>
    <p:sldId id="300" r:id="rId25"/>
    <p:sldId id="281" r:id="rId26"/>
    <p:sldId id="298" r:id="rId27"/>
    <p:sldId id="305" r:id="rId28"/>
    <p:sldId id="295" r:id="rId29"/>
    <p:sldId id="320" r:id="rId30"/>
    <p:sldId id="309" r:id="rId31"/>
    <p:sldId id="321" r:id="rId32"/>
    <p:sldId id="322" r:id="rId33"/>
    <p:sldId id="308" r:id="rId34"/>
    <p:sldId id="310" r:id="rId35"/>
    <p:sldId id="314" r:id="rId36"/>
    <p:sldId id="319" r:id="rId37"/>
    <p:sldId id="297" r:id="rId38"/>
    <p:sldId id="279" r:id="rId39"/>
    <p:sldId id="323" r:id="rId40"/>
    <p:sldId id="315" r:id="rId41"/>
    <p:sldId id="306" r:id="rId42"/>
    <p:sldId id="316" r:id="rId43"/>
    <p:sldId id="294" r:id="rId44"/>
    <p:sldId id="266" r:id="rId45"/>
  </p:sldIdLst>
  <p:sldSz cx="12192000" cy="6858000"/>
  <p:notesSz cx="6858000" cy="9945688"/>
  <p:embeddedFontLs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CarlMarx" panose="020B0604020202020204" charset="0"/>
      <p:regular r:id="rId55"/>
      <p:bold r:id="rId56"/>
    </p:embeddedFont>
    <p:embeddedFont>
      <p:font typeface="Alfarn" panose="00000800000000000000" charset="0"/>
      <p:bold r:id="rId57"/>
    </p:embeddedFont>
    <p:embeddedFont>
      <p:font typeface="Stencil" panose="040409050D0802020404" pitchFamily="82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797" autoAdjust="0"/>
  </p:normalViewPr>
  <p:slideViewPr>
    <p:cSldViewPr snapToGrid="0">
      <p:cViewPr varScale="1">
        <p:scale>
          <a:sx n="96" d="100"/>
          <a:sy n="96" d="100"/>
        </p:scale>
        <p:origin x="14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9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9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D99CBD5-66B8-49F8-8B81-AEFF42009C47}" type="datetime1">
              <a:rPr lang="en-US"/>
              <a:pPr lvl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786361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446673"/>
            <a:ext cx="2971800" cy="49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24016EF-F769-4743-A5F8-26AC525AEA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6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This is the slide shown before the presentation starts. When you are ready to go, tell the video operator to start the recording, and click to the next slide</a:t>
            </a:r>
            <a:r>
              <a:rPr lang="en-US" dirty="0" smtClean="0"/>
              <a:t>.</a:t>
            </a:r>
          </a:p>
          <a:p>
            <a:pPr lvl="0"/>
            <a:endParaRPr lang="en-US" b="1" baseline="0" dirty="0" smtClean="0"/>
          </a:p>
          <a:p>
            <a:pPr marL="228600" lvl="0" indent="-228600">
              <a:buAutoNum type="arabicPeriod"/>
            </a:pPr>
            <a:endParaRPr lang="en-US" b="1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B4E6DA-E736-4296-88EE-29C8CF37F284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85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1B0D46-459D-4FCD-9ABF-886E9A6283D9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96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43042C-DD9B-4FC8-AC4E-4AB0D7A072B1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589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05E50FE-9293-4798-9A56-588BF9BB817C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127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249DD5-1E05-4D8D-A59B-2802D43173EF}" type="slidenum">
              <a:t>13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22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D08E73-9653-40E1-89D2-024B1B333151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097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2FCA7F-04D3-4E61-BB66-8A9DEA2626A7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0910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C921BE-1BC6-438F-84ED-961A0711A5F9}" type="slidenum">
              <a:t>16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3041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92F896-5CA4-4452-9DDF-F60D1C3071D7}" type="slidenum">
              <a:t>17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7928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1B2A17-C225-4241-861E-00C34BC4C776}" type="slidenum">
              <a:t>18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472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1B2A17-C225-4241-861E-00C34BC4C776}" type="slidenum">
              <a:t>19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875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[REQUIRED SLIDE]</a:t>
            </a:r>
          </a:p>
          <a:p>
            <a:pPr lvl="0"/>
            <a:endParaRPr lang="de-DE"/>
          </a:p>
          <a:p>
            <a:pPr lvl="0"/>
            <a:r>
              <a:rPr lang="de-DE"/>
              <a:t>These slides are mandatory and help us with video post-processing. Please keep them as they are. 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B973E56-82B8-4D04-A854-5433E329EB21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500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lvl="0" indent="0">
              <a:buSzPct val="100000"/>
              <a:buFont typeface="Arial" pitchFamily="34"/>
              <a:buNone/>
            </a:pPr>
            <a:endParaRPr lang="en-GB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E01A3D-8EBF-4387-9F7B-53098109F2E0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772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EF89C9-58BF-40C5-90F0-C95797D82BB7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422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04F70B-21B3-430A-8CD6-491983006212}" type="slidenum">
              <a:t>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851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F6FD77-CF2E-4E3E-935D-109AB87C2E74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7677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B89840-CA4C-4944-B50F-369B2EDE8CA7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236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b="1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28D721-5CC0-41C3-A3B8-4F6C02FBC4B4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8472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All</a:t>
            </a:r>
            <a:r>
              <a:rPr lang="en-US" baseline="0" dirty="0" smtClean="0"/>
              <a:t> the code for the demo is held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and I’ve included the repo and </a:t>
            </a:r>
            <a:r>
              <a:rPr lang="en-US" baseline="0" dirty="0" err="1" smtClean="0"/>
              <a:t>powershell</a:t>
            </a:r>
            <a:r>
              <a:rPr lang="en-US" baseline="0" dirty="0" smtClean="0"/>
              <a:t> gallery locations for the associated DSC Modules.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Repo also includes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Packages such as Notepad++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Some registry and GPO settings (e.g. disable the Server Management screen at login)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Sample </a:t>
            </a:r>
            <a:r>
              <a:rPr lang="en-US" baseline="0" dirty="0" err="1" smtClean="0"/>
              <a:t>Azure_ARM</a:t>
            </a:r>
            <a:r>
              <a:rPr lang="en-US" baseline="0" dirty="0" smtClean="0"/>
              <a:t> module used to create the Server Demo boxes</a:t>
            </a:r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6B0AA3-5195-4A7A-8C92-5BFE54B0E717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647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3419AFC-8A12-4A39-822B-4D43DC735CB0}" type="slidenum">
              <a:t>27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272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3419AFC-8A12-4A39-822B-4D43DC735CB0}" type="slidenum">
              <a:t>28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450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de-DE" dirty="0" smtClean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A8A1D7-6215-4D7B-AD7B-E7123F37A47D}" type="slidenum">
              <a:t>29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303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[REQUIRED SLIDE]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6AE05FB-6949-419F-B93E-2E99997CE72A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652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A8A1D7-6215-4D7B-AD7B-E7123F37A47D}" type="slidenum">
              <a:t>30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064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A8A1D7-6215-4D7B-AD7B-E7123F37A47D}" type="slidenum">
              <a:t>31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986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490363-4143-40C7-A145-3D9C6DFAC4B3}" type="slidenum">
              <a:t>32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658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0A012C-D97E-4258-98CB-69DF9BE42832}" type="slidenum">
              <a:t>33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907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EF4D89-6EEF-403A-BCD0-39D64FC5BF05}" type="slidenum">
              <a:t>34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671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EF4D89-6EEF-403A-BCD0-39D64FC5BF05}" type="slidenum">
              <a:t>35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64380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AFC2F8-419F-44A2-A3EA-BA74603D97E4}" type="slidenum">
              <a:t>36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312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14459F-2061-43CE-B934-E82D67827C53}" type="slidenum">
              <a:t>37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369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6B0AA3-5195-4A7A-8C92-5BFE54B0E717}" type="slidenum">
              <a:t>38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630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2529E0-BA45-41B6-9622-A7B1DAD0D85F}" type="slidenum">
              <a:t>39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01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[REQUIRED SLIDE]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740C03-7DDD-4902-9B3E-C8E53C23D700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637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448058-4393-488C-BF6E-70BD326204F1}" type="slidenum">
              <a:t>40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717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 dirty="0" smtClean="0"/>
              <a:t>https://puppet.com/products/puppet-enterprise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sz="1100" dirty="0" smtClean="0"/>
          </a:p>
          <a:p>
            <a:pPr lvl="0"/>
            <a:r>
              <a:rPr lang="en-GB" dirty="0" smtClean="0"/>
              <a:t>https://puppet.com/blog/litmus-new-module-acceptance-testing-tool</a:t>
            </a:r>
          </a:p>
          <a:p>
            <a:pPr lvl="0"/>
            <a:endParaRPr lang="en-GB" dirty="0" smtClean="0"/>
          </a:p>
          <a:p>
            <a:pPr lvl="0"/>
            <a:r>
              <a:rPr lang="de-DE" dirty="0" smtClean="0"/>
              <a:t>https://github.com/lyraproj/lyra</a:t>
            </a:r>
            <a:endParaRPr lang="de-DE" baseline="0" dirty="0"/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https://puppet.com/products/puppet-remediate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https://github.com/puppetlabs/bolt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https://puppet.com/blog/2019-state-devops-survey-here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179174A-35ED-41DE-8456-4823812D7C8D}" type="slidenum">
              <a:t>41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067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96CC4B-3EE9-466F-AC4C-2F38D008D549}" type="slidenum">
              <a:t>42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38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4150C-4E32-4915-8CD4-C896765701A9}" type="slidenum">
              <a:t>43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35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[REQUIRED SLIDE]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7B1B56-7230-40A9-B172-748173DE842F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02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[REQUIRED SLIDE]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3E84575-59AE-43C9-8605-8F00293165CC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5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924FD5-374D-41F6-89F5-7925B4F70020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62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42A200-3CC3-4EE0-A560-2560E2C9C896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84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4500" y="1243013"/>
            <a:ext cx="5969000" cy="3357562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9446673"/>
            <a:ext cx="2971800" cy="4990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663DD0-1D62-4A30-8027-220A1CFC461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654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lang="de-DE" sz="2400"/>
            </a:lvl1pPr>
          </a:lstStyle>
          <a:p>
            <a:pPr lv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0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de-DE" sz="32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de-DE"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de-DE"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9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de-DE" sz="3200"/>
            </a:lvl1pPr>
          </a:lstStyle>
          <a:p>
            <a:pPr lv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de-DE"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2977" y="2349276"/>
            <a:ext cx="9293019" cy="2387598"/>
          </a:xfrm>
        </p:spPr>
        <p:txBody>
          <a:bodyPr anchor="t"/>
          <a:lstStyle>
            <a:lvl1pPr>
              <a:defRPr sz="7200">
                <a:latin typeface="CarlMarx" pitchFamily="5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612977" y="4826642"/>
            <a:ext cx="9293019" cy="1290318"/>
          </a:xfrm>
        </p:spPr>
        <p:txBody>
          <a:bodyPr/>
          <a:lstStyle>
            <a:lvl1pPr>
              <a:defRPr sz="2400">
                <a:latin typeface="Alfarn" pitchFamily="50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993" y="5200137"/>
            <a:ext cx="1528035" cy="9168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13"/>
          <p:cNvSpPr txBox="1"/>
          <p:nvPr/>
        </p:nvSpPr>
        <p:spPr>
          <a:xfrm>
            <a:off x="10277298" y="4413717"/>
            <a:ext cx="107542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x-none" sz="18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Platinum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x-none" sz="18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Sponsor</a:t>
            </a:r>
            <a:endParaRPr lang="en-US" sz="18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</p:txBody>
      </p:sp>
      <p:sp>
        <p:nvSpPr>
          <p:cNvPr id="6" name="TextBox 16"/>
          <p:cNvSpPr txBox="1"/>
          <p:nvPr/>
        </p:nvSpPr>
        <p:spPr>
          <a:xfrm>
            <a:off x="8425592" y="486131"/>
            <a:ext cx="3153427" cy="14260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x-none" sz="2000" b="0" i="0" u="none" strike="noStrike" kern="1200" cap="none" spc="0" baseline="0" dirty="0">
                <a:solidFill>
                  <a:srgbClr val="000000"/>
                </a:solidFill>
                <a:uFillTx/>
                <a:latin typeface="CarlMarx" pitchFamily="50"/>
              </a:rPr>
              <a:t>PowerShell Conference Europe 2019</a:t>
            </a:r>
          </a:p>
          <a:p>
            <a:pPr marL="0" marR="0" lvl="0" indent="0" algn="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x-none" sz="2000" b="0" i="0" u="none" strike="noStrike" kern="1200" cap="none" spc="0" baseline="0" dirty="0">
                <a:solidFill>
                  <a:srgbClr val="000000"/>
                </a:solidFill>
                <a:uFillTx/>
                <a:latin typeface="CarlMarx" pitchFamily="50"/>
              </a:rPr>
              <a:t>Hannover, Germany</a:t>
            </a:r>
          </a:p>
          <a:p>
            <a:pPr marL="0" marR="0" lvl="0" indent="0" algn="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x-none" sz="2000" b="0" i="0" u="none" strike="noStrike" kern="1200" cap="none" spc="0" baseline="0" dirty="0">
                <a:solidFill>
                  <a:srgbClr val="000000"/>
                </a:solidFill>
                <a:uFillTx/>
                <a:latin typeface="CarlMarx" pitchFamily="50"/>
              </a:rPr>
              <a:t>June 4-7, 2019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CarlMarx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1423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694477" y="3194611"/>
            <a:ext cx="9973516" cy="2541026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3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  <p:sp>
        <p:nvSpPr>
          <p:cNvPr id="4" name="Rectangle 5"/>
          <p:cNvSpPr/>
          <p:nvPr/>
        </p:nvSpPr>
        <p:spPr>
          <a:xfrm>
            <a:off x="8889357" y="6327081"/>
            <a:ext cx="393539" cy="393539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94477" y="1608877"/>
            <a:ext cx="1863007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x-none" sz="7200" b="1" i="0" u="none" strike="noStrike" kern="1200" cap="none" spc="0" baseline="0">
                <a:solidFill>
                  <a:srgbClr val="004D49"/>
                </a:solidFill>
                <a:uFillTx/>
                <a:latin typeface="CarlMarx" pitchFamily="50"/>
                <a:cs typeface="Segoe UI" pitchFamily="34"/>
              </a:rPr>
              <a:t>DEMO</a:t>
            </a:r>
            <a:endParaRPr lang="en-US" sz="7200" b="1" i="0" u="none" strike="noStrike" kern="1200" cap="none" spc="0" baseline="0">
              <a:solidFill>
                <a:srgbClr val="004D49"/>
              </a:solidFill>
              <a:uFillTx/>
              <a:latin typeface="CarlMarx" pitchFamily="50"/>
              <a:cs typeface="Segoe U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288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  <p:sp>
        <p:nvSpPr>
          <p:cNvPr id="3" name="Rectangle 5"/>
          <p:cNvSpPr/>
          <p:nvPr/>
        </p:nvSpPr>
        <p:spPr>
          <a:xfrm>
            <a:off x="8889357" y="6327081"/>
            <a:ext cx="393539" cy="393539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3870069" y="2309948"/>
            <a:ext cx="4451856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x-none" sz="9600" b="1" i="0" u="none" strike="noStrike" kern="1200" cap="none" spc="0" baseline="0">
                <a:solidFill>
                  <a:srgbClr val="004D49"/>
                </a:solidFill>
                <a:uFillTx/>
                <a:latin typeface="CarlMarx" pitchFamily="50"/>
                <a:cs typeface="Segoe UI" pitchFamily="34"/>
              </a:rPr>
              <a:t>Questions?</a:t>
            </a:r>
            <a:endParaRPr lang="en-US" sz="9600" b="1" i="0" u="none" strike="noStrike" kern="1200" cap="none" spc="0" baseline="0">
              <a:solidFill>
                <a:srgbClr val="004D49"/>
              </a:solidFill>
              <a:uFillTx/>
              <a:latin typeface="CarlMarx" pitchFamily="50"/>
              <a:cs typeface="Segoe UI" pitchFamily="34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790995" y="4600273"/>
            <a:ext cx="6610014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Use the conference app to vote for this session: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  <a:hlinkClick r:id="rId3"/>
              </a:rPr>
              <a:t>https://my.eventraft.com/psconfeu</a:t>
            </a: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198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  <p:sp>
        <p:nvSpPr>
          <p:cNvPr id="3" name="Rectangle 5"/>
          <p:cNvSpPr/>
          <p:nvPr/>
        </p:nvSpPr>
        <p:spPr>
          <a:xfrm>
            <a:off x="8889357" y="6327081"/>
            <a:ext cx="393539" cy="393539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2011387" y="2309948"/>
            <a:ext cx="8169222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1" i="0" u="none" strike="noStrike" kern="1200" cap="none" spc="0" baseline="0">
                <a:solidFill>
                  <a:srgbClr val="004D49"/>
                </a:solidFill>
                <a:uFillTx/>
                <a:latin typeface="CarlMarx" pitchFamily="50"/>
                <a:cs typeface="Segoe UI" pitchFamily="34"/>
              </a:rPr>
              <a:t>Slides and demo code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43547" y="4600273"/>
            <a:ext cx="9704902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FF"/>
                </a:solidFill>
                <a:uFillTx/>
                <a:latin typeface="Consolas" pitchFamily="49"/>
              </a:rPr>
              <a:t>Start-Process</a:t>
            </a: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</a:rPr>
              <a:t> </a:t>
            </a:r>
            <a:r>
              <a:rPr lang="en-US" sz="2400" b="0" i="0" u="none" strike="noStrike" kern="1200" cap="none" spc="0" baseline="0">
                <a:solidFill>
                  <a:srgbClr val="000080"/>
                </a:solidFill>
                <a:uFillTx/>
                <a:latin typeface="Consolas" pitchFamily="49"/>
              </a:rPr>
              <a:t>-FilePath</a:t>
            </a: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</a:rPr>
              <a:t> </a:t>
            </a:r>
            <a:r>
              <a:rPr lang="en-US" sz="2400" b="0" i="0" u="none" strike="noStrike" kern="1200" cap="none" spc="0" baseline="0">
                <a:solidFill>
                  <a:srgbClr val="385723"/>
                </a:solidFill>
                <a:uFillTx/>
                <a:latin typeface="Consolas" pitchFamily="49"/>
              </a:rPr>
              <a:t>https://github.com/psconfeu/2019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11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lang="de-DE"/>
            </a:lvl1pPr>
            <a:lvl2pPr marL="457200" indent="0">
              <a:buNone/>
              <a:defRPr lang="de-DE"/>
            </a:lvl2pPr>
            <a:lvl3pPr marL="914400" indent="0">
              <a:buNone/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1996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 lang="de-DE" sz="2400">
                <a:latin typeface="Consolas" pitchFamily="49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92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lang="de-DE"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1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 marL="0" indent="0">
              <a:buNone/>
              <a:defRPr lang="de-DE"/>
            </a:lvl1pPr>
            <a:lvl2pPr marL="457200" indent="0">
              <a:buNone/>
              <a:defRPr lang="de-DE"/>
            </a:lvl2pPr>
            <a:lvl3pPr marL="914400" indent="0">
              <a:buNone/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 marL="0" indent="0">
              <a:buNone/>
              <a:defRPr lang="de-DE"/>
            </a:lvl1pPr>
            <a:lvl2pPr marL="457200" indent="0">
              <a:buNone/>
              <a:defRPr lang="de-DE"/>
            </a:lvl2pPr>
            <a:lvl3pPr marL="914400" indent="0">
              <a:buNone/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4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5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lang="de-DE"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 marL="0" indent="0">
              <a:buNone/>
              <a:defRPr lang="de-DE"/>
            </a:lvl1pPr>
            <a:lvl2pPr marL="457200" indent="0">
              <a:buNone/>
              <a:defRPr lang="de-DE"/>
            </a:lvl2pPr>
            <a:lvl3pPr marL="914400" indent="0">
              <a:buNone/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lang="de-DE"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 marL="0" indent="0">
              <a:buNone/>
              <a:defRPr lang="de-DE"/>
            </a:lvl1pPr>
            <a:lvl2pPr marL="457200" indent="0">
              <a:buNone/>
              <a:defRPr lang="de-DE"/>
            </a:lvl2pPr>
            <a:lvl3pPr marL="914400" indent="0">
              <a:buNone/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lang="de-DE"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lang="de-DE"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1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78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423684"/>
            <a:ext cx="10515600" cy="47532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defRPr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  <p:sp>
        <p:nvSpPr>
          <p:cNvPr id="5" name="Rectangle 5"/>
          <p:cNvSpPr/>
          <p:nvPr/>
        </p:nvSpPr>
        <p:spPr>
          <a:xfrm>
            <a:off x="8889357" y="6327081"/>
            <a:ext cx="393539" cy="393539"/>
          </a:xfrm>
          <a:prstGeom prst="rect">
            <a:avLst/>
          </a:prstGeom>
          <a:blipFill>
            <a:blip r:embed="rId1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03208" y="5522994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4D49"/>
          </a:solidFill>
          <a:uFillTx/>
          <a:latin typeface="Segoe UI" pitchFamily="34"/>
          <a:cs typeface="Segoe UI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Segoe UI" pitchFamily="34"/>
          <a:cs typeface="Segoe UI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Segoe UI" pitchFamily="34"/>
          <a:cs typeface="Segoe UI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Segoe UI" pitchFamily="34"/>
          <a:cs typeface="Segoe UI" pitchFamily="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0"/>
          <p:cNvSpPr/>
          <p:nvPr/>
        </p:nvSpPr>
        <p:spPr>
          <a:xfrm rot="20845190">
            <a:off x="2038966" y="-4610012"/>
            <a:ext cx="13293391" cy="1249132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93388"/>
              <a:gd name="f7" fmla="val 12491330"/>
              <a:gd name="f8" fmla="val 11567827"/>
              <a:gd name="f9" fmla="val 4138256"/>
              <a:gd name="f10" fmla="val 3086484"/>
              <a:gd name="f11" fmla="val 10425109"/>
              <a:gd name="f12" fmla="val 5412977"/>
              <a:gd name="f13" fmla="val 8931404"/>
              <a:gd name="f14" fmla="val 12106332"/>
              <a:gd name="f15" fmla="val 10113178"/>
              <a:gd name="f16" fmla="val 13293387"/>
              <a:gd name="f17" fmla="val 612517"/>
              <a:gd name="f18" fmla="val 10548675"/>
              <a:gd name="f19" fmla="+- 0 0 -90"/>
              <a:gd name="f20" fmla="*/ f3 1 13293388"/>
              <a:gd name="f21" fmla="*/ f4 1 12491330"/>
              <a:gd name="f22" fmla="val f5"/>
              <a:gd name="f23" fmla="val f6"/>
              <a:gd name="f24" fmla="val f7"/>
              <a:gd name="f25" fmla="*/ f19 f0 1"/>
              <a:gd name="f26" fmla="+- f24 0 f22"/>
              <a:gd name="f27" fmla="+- f23 0 f22"/>
              <a:gd name="f28" fmla="*/ f25 1 f2"/>
              <a:gd name="f29" fmla="*/ f27 1 13293388"/>
              <a:gd name="f30" fmla="*/ f26 1 12491330"/>
              <a:gd name="f31" fmla="*/ 0 f27 1"/>
              <a:gd name="f32" fmla="*/ 11567827 f26 1"/>
              <a:gd name="f33" fmla="*/ 4138256 f27 1"/>
              <a:gd name="f34" fmla="*/ 12491330 f26 1"/>
              <a:gd name="f35" fmla="*/ 3086484 f26 1"/>
              <a:gd name="f36" fmla="*/ 10425109 f27 1"/>
              <a:gd name="f37" fmla="*/ 5412977 f26 1"/>
              <a:gd name="f38" fmla="*/ 8931404 f27 1"/>
              <a:gd name="f39" fmla="*/ 12106332 f26 1"/>
              <a:gd name="f40" fmla="*/ 10113178 f26 1"/>
              <a:gd name="f41" fmla="*/ 13293388 f27 1"/>
              <a:gd name="f42" fmla="*/ 0 f26 1"/>
              <a:gd name="f43" fmla="*/ 13293387 f27 1"/>
              <a:gd name="f44" fmla="*/ 612517 f26 1"/>
              <a:gd name="f45" fmla="*/ 10548675 f27 1"/>
              <a:gd name="f46" fmla="+- f28 0 f1"/>
              <a:gd name="f47" fmla="*/ f31 1 13293388"/>
              <a:gd name="f48" fmla="*/ f32 1 12491330"/>
              <a:gd name="f49" fmla="*/ f33 1 13293388"/>
              <a:gd name="f50" fmla="*/ f34 1 12491330"/>
              <a:gd name="f51" fmla="*/ f35 1 12491330"/>
              <a:gd name="f52" fmla="*/ f36 1 13293388"/>
              <a:gd name="f53" fmla="*/ f37 1 12491330"/>
              <a:gd name="f54" fmla="*/ f38 1 13293388"/>
              <a:gd name="f55" fmla="*/ f39 1 12491330"/>
              <a:gd name="f56" fmla="*/ f40 1 12491330"/>
              <a:gd name="f57" fmla="*/ f41 1 13293388"/>
              <a:gd name="f58" fmla="*/ f42 1 12491330"/>
              <a:gd name="f59" fmla="*/ f43 1 13293388"/>
              <a:gd name="f60" fmla="*/ f44 1 12491330"/>
              <a:gd name="f61" fmla="*/ f45 1 13293388"/>
              <a:gd name="f62" fmla="*/ f22 1 f29"/>
              <a:gd name="f63" fmla="*/ f23 1 f29"/>
              <a:gd name="f64" fmla="*/ f22 1 f30"/>
              <a:gd name="f65" fmla="*/ f24 1 f30"/>
              <a:gd name="f66" fmla="*/ f47 1 f29"/>
              <a:gd name="f67" fmla="*/ f48 1 f30"/>
              <a:gd name="f68" fmla="*/ f49 1 f29"/>
              <a:gd name="f69" fmla="*/ f50 1 f30"/>
              <a:gd name="f70" fmla="*/ f51 1 f30"/>
              <a:gd name="f71" fmla="*/ f52 1 f29"/>
              <a:gd name="f72" fmla="*/ f53 1 f30"/>
              <a:gd name="f73" fmla="*/ f54 1 f29"/>
              <a:gd name="f74" fmla="*/ f55 1 f30"/>
              <a:gd name="f75" fmla="*/ f56 1 f30"/>
              <a:gd name="f76" fmla="*/ f57 1 f29"/>
              <a:gd name="f77" fmla="*/ f58 1 f30"/>
              <a:gd name="f78" fmla="*/ f59 1 f29"/>
              <a:gd name="f79" fmla="*/ f60 1 f30"/>
              <a:gd name="f80" fmla="*/ f61 1 f29"/>
              <a:gd name="f81" fmla="*/ f62 f20 1"/>
              <a:gd name="f82" fmla="*/ f63 f20 1"/>
              <a:gd name="f83" fmla="*/ f65 f21 1"/>
              <a:gd name="f84" fmla="*/ f64 f21 1"/>
              <a:gd name="f85" fmla="*/ f66 f20 1"/>
              <a:gd name="f86" fmla="*/ f67 f21 1"/>
              <a:gd name="f87" fmla="*/ f68 f20 1"/>
              <a:gd name="f88" fmla="*/ f69 f21 1"/>
              <a:gd name="f89" fmla="*/ f70 f21 1"/>
              <a:gd name="f90" fmla="*/ f71 f20 1"/>
              <a:gd name="f91" fmla="*/ f72 f21 1"/>
              <a:gd name="f92" fmla="*/ f73 f20 1"/>
              <a:gd name="f93" fmla="*/ f74 f21 1"/>
              <a:gd name="f94" fmla="*/ f75 f21 1"/>
              <a:gd name="f95" fmla="*/ f76 f20 1"/>
              <a:gd name="f96" fmla="*/ f77 f21 1"/>
              <a:gd name="f97" fmla="*/ f78 f20 1"/>
              <a:gd name="f98" fmla="*/ f79 f21 1"/>
              <a:gd name="f99" fmla="*/ f80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85" y="f86"/>
              </a:cxn>
              <a:cxn ang="f46">
                <a:pos x="f87" y="f88"/>
              </a:cxn>
              <a:cxn ang="f46">
                <a:pos x="f85" y="f88"/>
              </a:cxn>
              <a:cxn ang="f46">
                <a:pos x="f85" y="f89"/>
              </a:cxn>
              <a:cxn ang="f46">
                <a:pos x="f90" y="f91"/>
              </a:cxn>
              <a:cxn ang="f46">
                <a:pos x="f92" y="f93"/>
              </a:cxn>
              <a:cxn ang="f46">
                <a:pos x="f85" y="f94"/>
              </a:cxn>
              <a:cxn ang="f46">
                <a:pos x="f95" y="f96"/>
              </a:cxn>
              <a:cxn ang="f46">
                <a:pos x="f97" y="f98"/>
              </a:cxn>
              <a:cxn ang="f46">
                <a:pos x="f99" y="f96"/>
              </a:cxn>
            </a:cxnLst>
            <a:rect l="f81" t="f84" r="f82" b="f83"/>
            <a:pathLst>
              <a:path w="13293388" h="12491330">
                <a:moveTo>
                  <a:pt x="f5" y="f8"/>
                </a:moveTo>
                <a:lnTo>
                  <a:pt x="f9" y="f7"/>
                </a:lnTo>
                <a:lnTo>
                  <a:pt x="f5" y="f7"/>
                </a:lnTo>
                <a:close/>
                <a:moveTo>
                  <a:pt x="f5" y="f10"/>
                </a:moveTo>
                <a:lnTo>
                  <a:pt x="f11" y="f12"/>
                </a:lnTo>
                <a:lnTo>
                  <a:pt x="f13" y="f14"/>
                </a:lnTo>
                <a:lnTo>
                  <a:pt x="f5" y="f15"/>
                </a:lnTo>
                <a:close/>
                <a:moveTo>
                  <a:pt x="f6" y="f5"/>
                </a:moveTo>
                <a:lnTo>
                  <a:pt x="f16" y="f17"/>
                </a:lnTo>
                <a:lnTo>
                  <a:pt x="f18" y="f5"/>
                </a:lnTo>
                <a:close/>
              </a:path>
            </a:pathLst>
          </a:custGeom>
          <a:blipFill>
            <a:blip r:embed="rId6">
              <a:alphaModFix amt="25000"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defRPr>
            </a:lvl1pPr>
          </a:lstStyle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4D49"/>
          </a:solidFill>
          <a:uFillTx/>
          <a:latin typeface="Segoe UI" pitchFamily="34"/>
          <a:cs typeface="Segoe UI" pitchFamily="34"/>
        </a:defRPr>
      </a:lvl1pPr>
    </p:titleStyle>
    <p:bodyStyle>
      <a:lvl1pPr marL="0" marR="0" lvl="0" indent="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None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Segoe UI" pitchFamily="34"/>
          <a:cs typeface="Segoe UI" pitchFamily="34"/>
        </a:defRPr>
      </a:lvl1pPr>
      <a:lvl2pPr marL="457200" marR="0" lvl="1" indent="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Segoe UI" pitchFamily="34"/>
          <a:cs typeface="Segoe UI" pitchFamily="34"/>
        </a:defRPr>
      </a:lvl2pPr>
      <a:lvl3pPr marL="914400" marR="0" lvl="2" indent="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Segoe UI" pitchFamily="34"/>
          <a:cs typeface="Segoe UI" pitchFamily="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oconnor/pscconfeu-dsc/blob/production/site/profile/manifests/wsus/server/wsus_server.p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oconnor/pscconfeu-dsc/blob/production/site/profile/manifests/wsus/server/wsus_server.p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ge.puppet.com/puppetlabs/dsc_li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orge.puppet.com/puppetlabs/dsc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ppet.com/blog/managing-powershell-dsc-puppet" TargetMode="External"/><Relationship Id="rId7" Type="http://schemas.openxmlformats.org/officeDocument/2006/relationships/hyperlink" Target="https://puppet.com/blog/introducing-dsclite-new-dsc-module-puppe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uppet.com/blog/james-pogran-on-learning-powershell-dsc" TargetMode="External"/><Relationship Id="rId5" Type="http://schemas.openxmlformats.org/officeDocument/2006/relationships/hyperlink" Target="https://puppet.com/blog/dsc-deep-dive-installing-and-configuring-iis-using-puppet-and-powershell-dsc" TargetMode="External"/><Relationship Id="rId4" Type="http://schemas.openxmlformats.org/officeDocument/2006/relationships/hyperlink" Target="https://puppet.com/blog/dsc-deep-dive-get-up-and-running-dsc-module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emf"/><Relationship Id="rId3" Type="http://schemas.openxmlformats.org/officeDocument/2006/relationships/hyperlink" Target="https://github.com/puppetlabs/bolt" TargetMode="External"/><Relationship Id="rId7" Type="http://schemas.openxmlformats.org/officeDocument/2006/relationships/hyperlink" Target="https://puppet.com/blog/litmus-new-module-acceptance-testing-tool" TargetMode="External"/><Relationship Id="rId12" Type="http://schemas.openxmlformats.org/officeDocument/2006/relationships/hyperlink" Target="https://puppet.com/products/puppet-remedi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3.emf"/><Relationship Id="rId5" Type="http://schemas.openxmlformats.org/officeDocument/2006/relationships/hyperlink" Target="https://puppet.com/blog/2019-state-devops-survey-here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9.jpeg"/><Relationship Id="rId9" Type="http://schemas.openxmlformats.org/officeDocument/2006/relationships/hyperlink" Target="https://github.com/lyraproj/lyra" TargetMode="External"/><Relationship Id="rId14" Type="http://schemas.openxmlformats.org/officeDocument/2006/relationships/hyperlink" Target="https://puppet.com/product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pogran/using-puppet-and-dsc-to-report-on-environment-change" TargetMode="External"/><Relationship Id="rId7" Type="http://schemas.openxmlformats.org/officeDocument/2006/relationships/hyperlink" Target="https://unsplash.com/photos/qDY9ahp0Mto/info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nsplash.com/search/photos/book?utm_source=unsplash&amp;utm_medium=referral&amp;utm_content=creditCopyText" TargetMode="External"/><Relationship Id="rId5" Type="http://schemas.openxmlformats.org/officeDocument/2006/relationships/hyperlink" Target="https://unsplash.com/@benwhitephotography?utm_source=unsplash&amp;utm_medium=referral&amp;utm_content=creditCopyText" TargetMode="External"/><Relationship Id="rId4" Type="http://schemas.openxmlformats.org/officeDocument/2006/relationships/hyperlink" Target="http://www.youtube.com/watch?v=dR8VJjDmo9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CarlMarx" panose="00000500000000000000" pitchFamily="50" charset="0"/>
                <a:ea typeface="+mj-ea"/>
                <a:cs typeface="Segoe UI" panose="020B0502040204020203" pitchFamily="34" charset="0"/>
              </a:rPr>
              <a:t>Enhancing DSC with Puppet</a:t>
            </a:r>
          </a:p>
        </p:txBody>
      </p:sp>
      <p:sp>
        <p:nvSpPr>
          <p:cNvPr id="3" name="Subtitle 4"/>
          <p:cNvSpPr txBox="1"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Alfarn" pitchFamily="50"/>
              </a:rPr>
              <a:t>John O’Connor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The Instructions for the Menu </a:t>
            </a:r>
            <a:endParaRPr lang="en-US" dirty="0"/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>
          <a:xfrm>
            <a:off x="838203" y="2572508"/>
            <a:ext cx="4270248" cy="1438652"/>
          </a:xfrm>
        </p:spPr>
        <p:txBody>
          <a:bodyPr/>
          <a:lstStyle/>
          <a:p>
            <a:pPr lvl="0"/>
            <a:r>
              <a:rPr lang="en-GB"/>
              <a:t>INSTRUCTIONS</a:t>
            </a:r>
          </a:p>
          <a:p>
            <a:pPr lvl="0"/>
            <a:r>
              <a:rPr lang="en-GB"/>
              <a:t>I Want a Vegetarian Pizza</a:t>
            </a:r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Content Placeholder 8"/>
          <p:cNvSpPr txBox="1"/>
          <p:nvPr/>
        </p:nvSpPr>
        <p:spPr>
          <a:xfrm>
            <a:off x="6052669" y="3015462"/>
            <a:ext cx="950976" cy="605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Wingdings" pitchFamily="2"/>
                <a:cs typeface="Segoe UI" pitchFamily="34"/>
              </a:rPr>
              <a:t></a:t>
            </a:r>
            <a:endParaRPr lang="en-GB" sz="28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6" name="Content Placeholder 8"/>
          <p:cNvSpPr txBox="1"/>
          <p:nvPr/>
        </p:nvSpPr>
        <p:spPr>
          <a:xfrm>
            <a:off x="7043595" y="1576087"/>
            <a:ext cx="4270248" cy="47532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EXECUTION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Put a thin layer of sauce on the dough.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Sprinkle some mozzarella cheese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Add a handful of onions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Add a handful of peppers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Add a few black olives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Procedural scripts for a pizza order</a:t>
            </a:r>
            <a:endParaRPr lang="en-US" dirty="0"/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GB" b="1" dirty="0">
                <a:latin typeface="Courier New"/>
                <a:cs typeface="Courier New"/>
              </a:rPr>
              <a:t>/******** </a:t>
            </a:r>
            <a:r>
              <a:rPr lang="en-GB" b="1" dirty="0">
                <a:solidFill>
                  <a:srgbClr val="0000FF"/>
                </a:solidFill>
                <a:latin typeface="Courier New"/>
                <a:cs typeface="Courier New"/>
              </a:rPr>
              <a:t>Begin Procedure Script</a:t>
            </a:r>
            <a:r>
              <a:rPr lang="en-GB" b="1" dirty="0">
                <a:latin typeface="Courier New"/>
                <a:cs typeface="Courier New"/>
              </a:rPr>
              <a:t> *********/</a:t>
            </a:r>
          </a:p>
          <a:p>
            <a:pPr marL="914400" lvl="0">
              <a:lnSpc>
                <a:spcPct val="100000"/>
              </a:lnSpc>
              <a:spcBef>
                <a:spcPts val="1200"/>
              </a:spcBef>
            </a:pPr>
            <a:r>
              <a:rPr lang="en-GB" sz="2200" b="1" dirty="0">
                <a:solidFill>
                  <a:srgbClr val="980000"/>
                </a:solidFill>
                <a:latin typeface="Courier New"/>
                <a:cs typeface="Courier New"/>
              </a:rPr>
              <a:t>BEGIN</a:t>
            </a:r>
          </a:p>
          <a:p>
            <a:pPr marL="914400" lvl="0">
              <a:lnSpc>
                <a:spcPct val="100000"/>
              </a:lnSpc>
              <a:spcBef>
                <a:spcPts val="1200"/>
              </a:spcBef>
            </a:pPr>
            <a:r>
              <a:rPr lang="en-GB" sz="2200" b="1" dirty="0">
                <a:solidFill>
                  <a:srgbClr val="980000"/>
                </a:solidFill>
                <a:latin typeface="Courier New"/>
                <a:cs typeface="Courier New"/>
              </a:rPr>
              <a:t>GOTO </a:t>
            </a:r>
            <a:r>
              <a:rPr lang="en-GB" sz="2200" b="1" dirty="0">
                <a:latin typeface="Courier New"/>
                <a:cs typeface="Courier New"/>
              </a:rPr>
              <a:t>cupboard in the stockroom.</a:t>
            </a:r>
            <a:br>
              <a:rPr lang="en-GB" sz="2200" b="1" dirty="0">
                <a:latin typeface="Courier New"/>
                <a:cs typeface="Courier New"/>
              </a:rPr>
            </a:br>
            <a:r>
              <a:rPr lang="en-GB" sz="2200" b="1" dirty="0">
                <a:solidFill>
                  <a:srgbClr val="980000"/>
                </a:solidFill>
                <a:latin typeface="Courier New"/>
                <a:cs typeface="Courier New"/>
              </a:rPr>
              <a:t>GOTO </a:t>
            </a:r>
            <a:r>
              <a:rPr lang="en-GB" sz="2200" b="1" dirty="0">
                <a:latin typeface="Courier New"/>
                <a:cs typeface="Courier New"/>
              </a:rPr>
              <a:t>third shelf from the bottom on left hand side facing the back.</a:t>
            </a:r>
            <a:endParaRPr lang="en-GB" sz="2200" b="1" dirty="0">
              <a:solidFill>
                <a:srgbClr val="980000"/>
              </a:solidFill>
              <a:latin typeface="Courier New"/>
              <a:cs typeface="Courier New"/>
            </a:endParaRPr>
          </a:p>
          <a:p>
            <a:pPr marL="914400" lvl="0">
              <a:lnSpc>
                <a:spcPct val="100000"/>
              </a:lnSpc>
              <a:spcBef>
                <a:spcPts val="1200"/>
              </a:spcBef>
            </a:pPr>
            <a:r>
              <a:rPr lang="en-GB" sz="2200" b="1" dirty="0">
                <a:solidFill>
                  <a:srgbClr val="980000"/>
                </a:solidFill>
                <a:latin typeface="Courier New"/>
                <a:cs typeface="Courier New"/>
              </a:rPr>
              <a:t>can</a:t>
            </a:r>
            <a:r>
              <a:rPr lang="en-GB" sz="2200" b="1" dirty="0">
                <a:latin typeface="Courier New"/>
                <a:cs typeface="Courier New"/>
              </a:rPr>
              <a:t> = Take the can of tomato sauce </a:t>
            </a:r>
          </a:p>
          <a:p>
            <a:pPr marL="914400" lvl="0">
              <a:lnSpc>
                <a:spcPct val="100000"/>
              </a:lnSpc>
              <a:spcBef>
                <a:spcPts val="1200"/>
              </a:spcBef>
            </a:pPr>
            <a:r>
              <a:rPr lang="en-GB" sz="2200" b="1" dirty="0">
                <a:solidFill>
                  <a:srgbClr val="980000"/>
                </a:solidFill>
                <a:latin typeface="Courier New"/>
                <a:cs typeface="Courier New"/>
              </a:rPr>
              <a:t>open </a:t>
            </a:r>
            <a:r>
              <a:rPr lang="en-GB" sz="2200" b="1" dirty="0">
                <a:latin typeface="Courier New"/>
                <a:cs typeface="Courier New"/>
              </a:rPr>
              <a:t>$can </a:t>
            </a:r>
          </a:p>
          <a:p>
            <a:pPr marL="914400" lvl="0">
              <a:lnSpc>
                <a:spcPct val="100000"/>
              </a:lnSpc>
              <a:spcBef>
                <a:spcPts val="1200"/>
              </a:spcBef>
            </a:pPr>
            <a:r>
              <a:rPr lang="en-GB" sz="2200" b="1" dirty="0">
                <a:solidFill>
                  <a:srgbClr val="980000"/>
                </a:solidFill>
                <a:latin typeface="Courier New"/>
                <a:cs typeface="Courier New"/>
              </a:rPr>
              <a:t>sauce</a:t>
            </a:r>
            <a:r>
              <a:rPr lang="en-GB" sz="2200" b="1" dirty="0">
                <a:latin typeface="Courier New"/>
                <a:cs typeface="Courier New"/>
              </a:rPr>
              <a:t> = pour ½ $can onto the pizza dough</a:t>
            </a:r>
          </a:p>
          <a:p>
            <a:pPr marL="914400" lvl="0">
              <a:lnSpc>
                <a:spcPct val="100000"/>
              </a:lnSpc>
              <a:spcBef>
                <a:spcPts val="1200"/>
              </a:spcBef>
            </a:pPr>
            <a:r>
              <a:rPr lang="en-GB" sz="2200" b="1" dirty="0">
                <a:solidFill>
                  <a:srgbClr val="980000"/>
                </a:solidFill>
                <a:latin typeface="Courier New"/>
                <a:cs typeface="Courier New"/>
              </a:rPr>
              <a:t>END</a:t>
            </a:r>
            <a:endParaRPr lang="en-GB" b="1" dirty="0">
              <a:solidFill>
                <a:srgbClr val="980000"/>
              </a:solidFill>
              <a:latin typeface="Courier New"/>
              <a:cs typeface="Courier New"/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GB" b="1" dirty="0">
                <a:latin typeface="Courier New"/>
                <a:cs typeface="Courier New"/>
              </a:rPr>
              <a:t>/******** </a:t>
            </a:r>
            <a:r>
              <a:rPr lang="en-GB" b="1" dirty="0">
                <a:solidFill>
                  <a:srgbClr val="0000FF"/>
                </a:solidFill>
                <a:latin typeface="Courier New"/>
                <a:cs typeface="Courier New"/>
              </a:rPr>
              <a:t>End Procedure Script</a:t>
            </a:r>
            <a:r>
              <a:rPr lang="en-GB" b="1" dirty="0">
                <a:latin typeface="Courier New"/>
                <a:cs typeface="Courier New"/>
              </a:rPr>
              <a:t> *********/</a:t>
            </a:r>
            <a:endParaRPr lang="en-GB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Instead – why not say what we want</a:t>
            </a:r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>
              <a:lnSpc>
                <a:spcPct val="115000"/>
              </a:lnSpc>
              <a:spcBef>
                <a:spcPts val="0"/>
              </a:spcBef>
            </a:pPr>
            <a:r>
              <a:rPr lang="en-GB" b="1" dirty="0" smtClean="0">
                <a:latin typeface="Courier New"/>
                <a:cs typeface="Courier New"/>
              </a:rPr>
              <a:t>pizza </a:t>
            </a:r>
            <a:r>
              <a:rPr lang="en-GB" b="1" dirty="0">
                <a:latin typeface="Courier New"/>
                <a:cs typeface="Courier New"/>
              </a:rPr>
              <a:t>{ “John’s order”:</a:t>
            </a:r>
          </a:p>
          <a:p>
            <a:pPr marL="457200" lvl="0">
              <a:lnSpc>
                <a:spcPct val="115000"/>
              </a:lnSpc>
              <a:spcBef>
                <a:spcPts val="0"/>
              </a:spcBef>
            </a:pPr>
            <a:r>
              <a:rPr lang="en-GB" b="1" dirty="0">
                <a:latin typeface="Courier New"/>
                <a:cs typeface="Courier New"/>
              </a:rPr>
              <a:t>  sauce =&gt; tomato,</a:t>
            </a:r>
          </a:p>
          <a:p>
            <a:pPr marL="457200" lvl="0">
              <a:lnSpc>
                <a:spcPct val="115000"/>
              </a:lnSpc>
              <a:spcBef>
                <a:spcPts val="0"/>
              </a:spcBef>
            </a:pPr>
            <a:r>
              <a:rPr lang="en-GB" b="1" dirty="0">
                <a:latin typeface="Courier New"/>
                <a:cs typeface="Courier New"/>
              </a:rPr>
              <a:t>  cheese =&gt; mozzarella,</a:t>
            </a:r>
          </a:p>
          <a:p>
            <a:pPr marL="457200" lvl="0">
              <a:lnSpc>
                <a:spcPct val="115000"/>
              </a:lnSpc>
              <a:spcBef>
                <a:spcPts val="0"/>
              </a:spcBef>
            </a:pPr>
            <a:r>
              <a:rPr lang="en-GB" b="1" dirty="0">
                <a:latin typeface="Courier New"/>
                <a:cs typeface="Courier New"/>
              </a:rPr>
              <a:t>  vegetables =&gt; </a:t>
            </a:r>
            <a:r>
              <a:rPr lang="en-GB" b="1" dirty="0" smtClean="0">
                <a:latin typeface="Courier New"/>
                <a:cs typeface="Courier New"/>
              </a:rPr>
              <a:t>[</a:t>
            </a:r>
            <a:r>
              <a:rPr lang="en-GB" b="1" dirty="0" err="1" smtClean="0">
                <a:latin typeface="Courier New"/>
                <a:cs typeface="Courier New"/>
              </a:rPr>
              <a:t>onions,peppers,black</a:t>
            </a:r>
            <a:r>
              <a:rPr lang="en-GB" b="1" dirty="0" smtClean="0">
                <a:latin typeface="Courier New"/>
                <a:cs typeface="Courier New"/>
              </a:rPr>
              <a:t> olives],</a:t>
            </a:r>
            <a:endParaRPr lang="en-GB" b="1" dirty="0">
              <a:latin typeface="Courier New"/>
              <a:cs typeface="Courier New"/>
            </a:endParaRPr>
          </a:p>
          <a:p>
            <a:pPr marL="457200" lvl="0">
              <a:lnSpc>
                <a:spcPct val="115000"/>
              </a:lnSpc>
              <a:spcBef>
                <a:spcPts val="0"/>
              </a:spcBef>
            </a:pPr>
            <a:r>
              <a:rPr lang="en-GB" b="1" dirty="0">
                <a:latin typeface="Courier New"/>
                <a:cs typeface="Courier New"/>
              </a:rPr>
              <a:t>  meat =&gt; pepperoni</a:t>
            </a:r>
          </a:p>
          <a:p>
            <a:pPr marL="457200" lvl="0">
              <a:lnSpc>
                <a:spcPct val="115000"/>
              </a:lnSpc>
              <a:spcBef>
                <a:spcPts val="0"/>
              </a:spcBef>
            </a:pPr>
            <a:r>
              <a:rPr lang="en-GB" b="1" dirty="0">
                <a:latin typeface="Courier New"/>
                <a:cs typeface="Courier New"/>
              </a:rPr>
              <a:t>}</a:t>
            </a:r>
            <a:endParaRPr lang="en-GB" sz="2400" b="1" dirty="0">
              <a:latin typeface="Courier New"/>
              <a:cs typeface="Courier New"/>
            </a:endParaRPr>
          </a:p>
          <a:p>
            <a:pPr lvl="0"/>
            <a:endParaRPr lang="en-GB" dirty="0"/>
          </a:p>
          <a:p>
            <a:pPr lvl="0"/>
            <a:r>
              <a:rPr lang="en-GB" dirty="0"/>
              <a:t>Easy for a person to write and understandable for a computer 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/>
              <a:t>Consistency/Traceability across Organisation</a:t>
            </a:r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70000"/>
              </a:lnSpc>
            </a:pPr>
            <a:r>
              <a:rPr lang="de-DE" dirty="0" smtClean="0"/>
              <a:t>Top </a:t>
            </a:r>
            <a:r>
              <a:rPr lang="de-DE" dirty="0"/>
              <a:t>Level Organisational declarations </a:t>
            </a:r>
            <a:r>
              <a:rPr lang="de-DE" dirty="0" smtClean="0"/>
              <a:t>instead of obscure </a:t>
            </a:r>
            <a:r>
              <a:rPr lang="de-DE" dirty="0"/>
              <a:t>hard to manage procedures</a:t>
            </a:r>
          </a:p>
          <a:p>
            <a:pPr lvl="0">
              <a:lnSpc>
                <a:spcPct val="70000"/>
              </a:lnSpc>
            </a:pPr>
            <a:endParaRPr lang="de-DE" dirty="0"/>
          </a:p>
          <a:p>
            <a:pPr lvl="0">
              <a:lnSpc>
                <a:spcPct val="70000"/>
              </a:lnSpc>
            </a:pPr>
            <a:r>
              <a:rPr lang="de-DE" dirty="0"/>
              <a:t>Ability to manage diverse set of distributed services</a:t>
            </a:r>
          </a:p>
          <a:p>
            <a:pPr lvl="0">
              <a:lnSpc>
                <a:spcPct val="70000"/>
              </a:lnSpc>
            </a:pPr>
            <a:endParaRPr lang="de-DE" dirty="0"/>
          </a:p>
          <a:p>
            <a:pPr lvl="0">
              <a:lnSpc>
                <a:spcPct val="70000"/>
              </a:lnSpc>
            </a:pPr>
            <a:r>
              <a:rPr lang="de-DE" dirty="0" smtClean="0"/>
              <a:t>Regulated environment needing </a:t>
            </a:r>
            <a:r>
              <a:rPr lang="de-DE" dirty="0"/>
              <a:t>traceability and auditing</a:t>
            </a:r>
          </a:p>
          <a:p>
            <a:pPr lvl="0">
              <a:lnSpc>
                <a:spcPct val="70000"/>
              </a:lnSpc>
            </a:pPr>
            <a:endParaRPr lang="de-DE" dirty="0"/>
          </a:p>
          <a:p>
            <a:pPr lvl="0">
              <a:lnSpc>
                <a:spcPct val="70000"/>
              </a:lnSpc>
            </a:pPr>
            <a:r>
              <a:rPr lang="de-DE" dirty="0"/>
              <a:t>The ever present </a:t>
            </a:r>
            <a:r>
              <a:rPr lang="de-DE" i="1" dirty="0" smtClean="0"/>
              <a:t>“Need </a:t>
            </a:r>
            <a:r>
              <a:rPr lang="de-DE" i="1" dirty="0"/>
              <a:t>to do More with </a:t>
            </a:r>
            <a:r>
              <a:rPr lang="de-DE" i="1" dirty="0" smtClean="0"/>
              <a:t>Less“</a:t>
            </a:r>
            <a:r>
              <a:rPr lang="en-GB" dirty="0" smtClean="0"/>
              <a:t> </a:t>
            </a:r>
            <a:endParaRPr lang="de-DE" sz="2600" i="1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This Session</a:t>
            </a:r>
          </a:p>
        </p:txBody>
      </p:sp>
      <p:sp>
        <p:nvSpPr>
          <p:cNvPr id="2" name="Content Placeholder 8"/>
          <p:cNvSpPr txBox="1">
            <a:spLocks noGrp="1"/>
          </p:cNvSpPr>
          <p:nvPr>
            <p:ph idx="1"/>
          </p:nvPr>
        </p:nvSpPr>
        <p:spPr>
          <a:xfrm>
            <a:off x="838203" y="1145889"/>
            <a:ext cx="10515600" cy="5031065"/>
          </a:xfrm>
        </p:spPr>
        <p:txBody>
          <a:bodyPr/>
          <a:lstStyle/>
          <a:p>
            <a:pPr lvl="0"/>
            <a:endParaRPr lang="de-DE" dirty="0"/>
          </a:p>
          <a:p>
            <a:pPr lvl="0"/>
            <a:r>
              <a:rPr lang="de-DE" dirty="0"/>
              <a:t>What Puppet and DSC have in common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The Puppet value add to DSC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Case Study: Configure Windows Services Update Server (WSUS)</a:t>
            </a:r>
          </a:p>
          <a:p>
            <a:pPr marL="457200" lvl="0" indent="-457200">
              <a:buChar char="•"/>
            </a:pPr>
            <a:endParaRPr lang="de-DE" dirty="0"/>
          </a:p>
          <a:p>
            <a:pPr lvl="0"/>
            <a:endParaRPr lang="en-US" sz="2400" dirty="0"/>
          </a:p>
        </p:txBody>
      </p:sp>
      <p:sp>
        <p:nvSpPr>
          <p:cNvPr id="3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DSC and Puppet - Similarities</a:t>
            </a:r>
          </a:p>
        </p:txBody>
      </p:sp>
      <p:sp>
        <p:nvSpPr>
          <p:cNvPr id="2" name="Content Placeholder 8"/>
          <p:cNvSpPr txBox="1">
            <a:spLocks noGrp="1"/>
          </p:cNvSpPr>
          <p:nvPr>
            <p:ph idx="1"/>
          </p:nvPr>
        </p:nvSpPr>
        <p:spPr>
          <a:xfrm>
            <a:off x="838203" y="1145889"/>
            <a:ext cx="10515600" cy="5031065"/>
          </a:xfrm>
        </p:spPr>
        <p:txBody>
          <a:bodyPr/>
          <a:lstStyle/>
          <a:p>
            <a:pPr lvl="0"/>
            <a:endParaRPr lang="de-DE" dirty="0"/>
          </a:p>
          <a:p>
            <a:pPr lvl="0"/>
            <a:r>
              <a:rPr lang="de-DE" dirty="0" smtClean="0"/>
              <a:t>Declaritive </a:t>
            </a:r>
            <a:r>
              <a:rPr lang="de-DE" dirty="0"/>
              <a:t>DSL (Domain Specific Language)</a:t>
            </a:r>
          </a:p>
          <a:p>
            <a:pPr lvl="0"/>
            <a:endParaRPr lang="de-DE" dirty="0"/>
          </a:p>
          <a:p>
            <a:pPr lvl="0"/>
            <a:r>
              <a:rPr lang="de-DE" dirty="0" smtClean="0"/>
              <a:t>Used to enforce configuration.</a:t>
            </a:r>
          </a:p>
          <a:p>
            <a:pPr lvl="0"/>
            <a:endParaRPr lang="de-DE" dirty="0"/>
          </a:p>
          <a:p>
            <a:pPr lvl="0"/>
            <a:r>
              <a:rPr lang="de-DE" dirty="0" smtClean="0"/>
              <a:t>Syntax and models are similar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en-US" sz="2400" dirty="0"/>
          </a:p>
        </p:txBody>
      </p:sp>
      <p:sp>
        <p:nvSpPr>
          <p:cNvPr id="3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0" y="829059"/>
            <a:ext cx="5858189" cy="6028940"/>
          </a:xfrm>
          <a:solidFill>
            <a:srgbClr val="F2F2F2"/>
          </a:solidFill>
          <a:ln w="9528">
            <a:solidFill>
              <a:srgbClr val="4472C4"/>
            </a:solidFill>
            <a:prstDash val="solid"/>
          </a:ln>
          <a:effectLst>
            <a:outerShdw dist="139699" dir="2700000" algn="tl">
              <a:srgbClr val="000000">
                <a:alpha val="40000"/>
              </a:srgbClr>
            </a:outerShdw>
          </a:effectLst>
        </p:spPr>
        <p:txBody>
          <a:bodyPr lIns="179999" tIns="179999" rIns="179999" bIns="179999">
            <a:normAutofit lnSpcReduction="10000"/>
          </a:bodyPr>
          <a:lstStyle/>
          <a:p>
            <a:pPr marL="0" indent="0">
              <a:buNone/>
            </a:pPr>
            <a:endParaRPr lang="en-GB" sz="1800" dirty="0" smtClean="0">
              <a:solidFill>
                <a:srgbClr val="75715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75715E"/>
                </a:solidFill>
                <a:latin typeface="Consolas" panose="020B0609020204030204" pitchFamily="49" charset="0"/>
              </a:rPr>
              <a:t># DSC Example</a:t>
            </a:r>
            <a:endParaRPr lang="en-GB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File </a:t>
            </a:r>
            <a:r>
              <a:rPr lang="en-GB" sz="2400" dirty="0" err="1">
                <a:solidFill>
                  <a:srgbClr val="333333"/>
                </a:solidFill>
                <a:latin typeface="Consolas" panose="020B0609020204030204" pitchFamily="49" charset="0"/>
              </a:rPr>
              <a:t>fruit_file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Ensure </a:t>
            </a:r>
            <a:r>
              <a:rPr lang="en-GB" sz="2400" dirty="0">
                <a:solidFill>
                  <a:srgbClr val="F9005A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998F2F"/>
                </a:solidFill>
                <a:latin typeface="Consolas" panose="020B0609020204030204" pitchFamily="49" charset="0"/>
              </a:rPr>
              <a:t>'Present'</a:t>
            </a:r>
            <a:endParaRPr lang="en-GB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GB" sz="24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DestinationPath</a:t>
            </a:r>
            <a:r>
              <a:rPr lang="en-GB" sz="24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9005A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998F2F"/>
                </a:solidFill>
                <a:latin typeface="Consolas" panose="020B0609020204030204" pitchFamily="49" charset="0"/>
              </a:rPr>
              <a:t>'C</a:t>
            </a:r>
            <a:r>
              <a:rPr lang="en-GB" sz="2000" dirty="0" smtClean="0">
                <a:solidFill>
                  <a:srgbClr val="998F2F"/>
                </a:solidFill>
                <a:latin typeface="Consolas" panose="020B0609020204030204" pitchFamily="49" charset="0"/>
              </a:rPr>
              <a:t>:\Fruit.txt'</a:t>
            </a:r>
            <a:endParaRPr lang="en-GB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Type </a:t>
            </a:r>
            <a:r>
              <a:rPr lang="en-GB" sz="2400" dirty="0">
                <a:solidFill>
                  <a:srgbClr val="F9005A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998F2F"/>
                </a:solidFill>
                <a:latin typeface="Consolas" panose="020B0609020204030204" pitchFamily="49" charset="0"/>
              </a:rPr>
              <a:t>'File'</a:t>
            </a:r>
            <a:endParaRPr lang="en-GB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Contents </a:t>
            </a:r>
            <a:r>
              <a:rPr lang="en-GB" sz="2400" dirty="0">
                <a:solidFill>
                  <a:srgbClr val="F9005A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998F2F"/>
                </a:solidFill>
                <a:latin typeface="Consolas" panose="020B0609020204030204" pitchFamily="49" charset="0"/>
              </a:rPr>
              <a:t>'Apple, Pear'</a:t>
            </a:r>
            <a:endParaRPr lang="en-GB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GB" sz="20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GB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GB" sz="18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GB" sz="1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GB" sz="18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700" dirty="0" smtClean="0">
              <a:solidFill>
                <a:srgbClr val="006400"/>
              </a:solidFill>
              <a:latin typeface="Consolas" pitchFamily="49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700" dirty="0">
              <a:solidFill>
                <a:srgbClr val="006400"/>
              </a:solidFill>
              <a:latin typeface="Consolas" pitchFamily="49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700" dirty="0">
              <a:solidFill>
                <a:srgbClr val="006400"/>
              </a:solidFill>
              <a:latin typeface="Consolas" pitchFamily="49"/>
            </a:endParaRPr>
          </a:p>
          <a:p>
            <a:pPr marL="0" lvl="0" indent="0">
              <a:buNone/>
            </a:pPr>
            <a:endParaRPr lang="en-US" sz="2400" dirty="0">
              <a:latin typeface="Consolas" pitchFamily="49"/>
            </a:endParaRPr>
          </a:p>
          <a:p>
            <a:pPr marL="0" lvl="0" indent="0">
              <a:buNone/>
            </a:pPr>
            <a:endParaRPr lang="en-US" sz="2400" dirty="0">
              <a:latin typeface="Consolas" pitchFamily="49"/>
            </a:endParaRPr>
          </a:p>
        </p:txBody>
      </p:sp>
      <p:sp>
        <p:nvSpPr>
          <p:cNvPr id="3" name="Text Placeholder 3"/>
          <p:cNvSpPr txBox="1"/>
          <p:nvPr/>
        </p:nvSpPr>
        <p:spPr>
          <a:xfrm>
            <a:off x="5938576" y="829059"/>
            <a:ext cx="6216854" cy="6028940"/>
          </a:xfrm>
          <a:prstGeom prst="rect">
            <a:avLst/>
          </a:prstGeom>
          <a:solidFill>
            <a:srgbClr val="F2F2F2"/>
          </a:solidFill>
          <a:ln w="9528" cap="flat">
            <a:solidFill>
              <a:srgbClr val="4472C4"/>
            </a:solidFill>
            <a:prstDash val="solid"/>
            <a:miter/>
          </a:ln>
          <a:effectLst>
            <a:outerShdw dist="139699" dir="2700000" algn="tl">
              <a:srgbClr val="000000">
                <a:alpha val="40000"/>
              </a:srgbClr>
            </a:outerShdw>
          </a:effectLst>
        </p:spPr>
        <p:txBody>
          <a:bodyPr vert="horz" wrap="square" lIns="179999" tIns="179999" rIns="179999" bIns="179999" anchor="t" anchorCtr="0" compatLnSpc="1">
            <a:normAutofit/>
          </a:bodyPr>
          <a:lstStyle/>
          <a:p>
            <a:endParaRPr lang="en-GB" sz="2000" dirty="0" smtClean="0">
              <a:solidFill>
                <a:srgbClr val="75715E"/>
              </a:solidFill>
              <a:latin typeface="Consolas" panose="020B0609020204030204" pitchFamily="49" charset="0"/>
            </a:endParaRPr>
          </a:p>
          <a:p>
            <a:r>
              <a:rPr lang="en-GB" sz="2400" dirty="0" smtClean="0">
                <a:solidFill>
                  <a:srgbClr val="75715E"/>
                </a:solidFill>
                <a:latin typeface="Consolas" panose="020B0609020204030204" pitchFamily="49" charset="0"/>
              </a:rPr>
              <a:t># </a:t>
            </a:r>
            <a:r>
              <a:rPr lang="en-GB" sz="2400" dirty="0">
                <a:solidFill>
                  <a:srgbClr val="75715E"/>
                </a:solidFill>
                <a:latin typeface="Consolas" panose="020B0609020204030204" pitchFamily="49" charset="0"/>
              </a:rPr>
              <a:t>Puppet DSC </a:t>
            </a:r>
            <a:r>
              <a:rPr lang="en-GB" sz="2400" dirty="0" err="1">
                <a:solidFill>
                  <a:srgbClr val="75715E"/>
                </a:solidFill>
                <a:latin typeface="Consolas" panose="020B0609020204030204" pitchFamily="49" charset="0"/>
              </a:rPr>
              <a:t>Lite</a:t>
            </a:r>
            <a:r>
              <a:rPr lang="en-GB" sz="2400" dirty="0">
                <a:solidFill>
                  <a:srgbClr val="75715E"/>
                </a:solidFill>
                <a:latin typeface="Consolas" panose="020B0609020204030204" pitchFamily="49" charset="0"/>
              </a:rPr>
              <a:t> Declaration</a:t>
            </a:r>
            <a:endParaRPr lang="en-GB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GB" sz="2400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 {'</a:t>
            </a:r>
            <a:r>
              <a:rPr lang="en-GB" sz="2400" dirty="0" err="1">
                <a:solidFill>
                  <a:srgbClr val="333333"/>
                </a:solidFill>
                <a:latin typeface="Consolas" panose="020B0609020204030204" pitchFamily="49" charset="0"/>
              </a:rPr>
              <a:t>fruit_file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':</a:t>
            </a:r>
          </a:p>
          <a:p>
            <a:r>
              <a:rPr lang="en-GB" sz="24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resource </a:t>
            </a:r>
            <a:r>
              <a:rPr lang="en-GB" sz="2400" dirty="0">
                <a:solidFill>
                  <a:srgbClr val="684D99"/>
                </a:solidFill>
                <a:latin typeface="Consolas" panose="020B0609020204030204" pitchFamily="49" charset="0"/>
              </a:rPr>
              <a:t>name 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400" dirty="0">
                <a:solidFill>
                  <a:srgbClr val="998F2F"/>
                </a:solidFill>
                <a:latin typeface="Consolas" panose="020B0609020204030204" pitchFamily="49" charset="0"/>
              </a:rPr>
              <a:t>'File'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4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module 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dirty="0" smtClean="0">
                <a:solidFill>
                  <a:srgbClr val="998F2F"/>
                </a:solidFill>
                <a:latin typeface="Consolas" panose="020B0609020204030204" pitchFamily="49" charset="0"/>
              </a:rPr>
              <a:t>'PSDesiredStateConfiguration'</a:t>
            </a:r>
            <a:r>
              <a:rPr lang="en-GB" sz="24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GB" sz="24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properties 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=&gt; {</a:t>
            </a:r>
          </a:p>
          <a:p>
            <a:r>
              <a:rPr lang="en-GB" sz="24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ensure 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400" dirty="0">
                <a:solidFill>
                  <a:srgbClr val="998F2F"/>
                </a:solidFill>
                <a:latin typeface="Consolas" panose="020B0609020204030204" pitchFamily="49" charset="0"/>
              </a:rPr>
              <a:t>'Present'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4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destinationpath 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dirty="0" smtClean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C:\Fruit.txt</a:t>
            </a:r>
            <a:r>
              <a:rPr lang="en-GB" dirty="0" smtClean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4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endParaRPr lang="en-GB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GB" sz="24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type 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400" dirty="0">
                <a:solidFill>
                  <a:srgbClr val="998F2F"/>
                </a:solidFill>
                <a:latin typeface="Consolas" panose="020B0609020204030204" pitchFamily="49" charset="0"/>
              </a:rPr>
              <a:t>'File'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4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content </a:t>
            </a:r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400" dirty="0">
                <a:solidFill>
                  <a:srgbClr val="998F2F"/>
                </a:solidFill>
                <a:latin typeface="Consolas" panose="020B0609020204030204" pitchFamily="49" charset="0"/>
              </a:rPr>
              <a:t>'Apple, Pear'</a:t>
            </a:r>
            <a:endParaRPr lang="en-GB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GB" sz="24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}</a:t>
            </a:r>
            <a:endParaRPr lang="en-GB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itle 7"/>
          <p:cNvSpPr txBox="1"/>
          <p:nvPr/>
        </p:nvSpPr>
        <p:spPr>
          <a:xfrm>
            <a:off x="631064" y="48289"/>
            <a:ext cx="10515600" cy="780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solidFill>
                  <a:srgbClr val="004D49"/>
                </a:solidFill>
                <a:uFillTx/>
                <a:latin typeface="Segoe UI" pitchFamily="34"/>
                <a:cs typeface="Segoe UI" pitchFamily="34"/>
              </a:rPr>
              <a:t>DSC </a:t>
            </a:r>
            <a:r>
              <a:rPr lang="en-US" sz="4400" b="0" i="0" u="none" strike="noStrike" kern="1200" cap="none" spc="0" baseline="0" dirty="0" smtClean="0">
                <a:solidFill>
                  <a:srgbClr val="004D49"/>
                </a:solidFill>
                <a:uFillTx/>
                <a:latin typeface="Segoe UI" pitchFamily="34"/>
                <a:cs typeface="Segoe UI" pitchFamily="34"/>
              </a:rPr>
              <a:t>.vs. Puppet </a:t>
            </a:r>
            <a:r>
              <a:rPr lang="en-US" sz="4400" b="0" i="0" u="none" strike="noStrike" kern="1200" cap="none" spc="0" baseline="0" dirty="0">
                <a:solidFill>
                  <a:srgbClr val="004D49"/>
                </a:solidFill>
                <a:uFillTx/>
                <a:latin typeface="Segoe UI" pitchFamily="34"/>
                <a:cs typeface="Segoe UI" pitchFamily="34"/>
              </a:rPr>
              <a:t>DSC </a:t>
            </a:r>
            <a:r>
              <a:rPr lang="en-US" sz="4400" b="0" i="0" u="none" strike="noStrike" kern="1200" cap="none" spc="0" baseline="0" dirty="0" smtClean="0">
                <a:solidFill>
                  <a:srgbClr val="004D49"/>
                </a:solidFill>
                <a:uFillTx/>
                <a:latin typeface="Segoe UI" pitchFamily="34"/>
                <a:cs typeface="Segoe UI" pitchFamily="34"/>
              </a:rPr>
              <a:t>Lite</a:t>
            </a:r>
            <a:endParaRPr lang="en-US" sz="4400" b="1" i="0" u="none" strike="noStrike" kern="1200" cap="none" spc="0" baseline="0" dirty="0">
              <a:solidFill>
                <a:srgbClr val="004D49"/>
              </a:solidFill>
              <a:uFillTx/>
              <a:latin typeface="Segoe UI" pitchFamily="34"/>
              <a:cs typeface="Segoe UI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Puppet Value Add</a:t>
            </a:r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>
          <a:xfrm>
            <a:off x="908541" y="1283007"/>
            <a:ext cx="10515600" cy="4753279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Similar Syntax to DSC, so get </a:t>
            </a:r>
            <a:r>
              <a:rPr lang="en-GB" dirty="0"/>
              <a:t>up and running quickly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Manage </a:t>
            </a:r>
            <a:r>
              <a:rPr lang="en-GB" dirty="0"/>
              <a:t>large set </a:t>
            </a:r>
            <a:r>
              <a:rPr lang="en-GB" dirty="0" smtClean="0"/>
              <a:t>of diverse nodes (Windows, Linux, </a:t>
            </a:r>
            <a:r>
              <a:rPr lang="en-GB" dirty="0" err="1" smtClean="0"/>
              <a:t>Macos</a:t>
            </a:r>
            <a:r>
              <a:rPr lang="en-GB" dirty="0" smtClean="0"/>
              <a:t>, Solaris, AIX, Cisco)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Alternative to Active Directory/GPO for Windows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Puppet has large library of existing resources, modules to aid capturing and managing your configuration.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GB" dirty="0" smtClean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Management tools/Common interface across platforms</a:t>
            </a: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Change tracking and </a:t>
            </a:r>
            <a:r>
              <a:rPr lang="en-GB" dirty="0" smtClean="0"/>
              <a:t>auditing</a:t>
            </a:r>
            <a:endParaRPr lang="en-GB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Puppet Architecture outline</a:t>
            </a:r>
            <a:endParaRPr lang="en-US" dirty="0"/>
          </a:p>
        </p:txBody>
      </p:sp>
      <p:sp>
        <p:nvSpPr>
          <p:cNvPr id="3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49186" y="1436914"/>
            <a:ext cx="8343900" cy="4441372"/>
            <a:chOff x="1649186" y="1436914"/>
            <a:chExt cx="8343900" cy="4441372"/>
          </a:xfrm>
        </p:grpSpPr>
        <p:sp>
          <p:nvSpPr>
            <p:cNvPr id="30" name="TextBox 29"/>
            <p:cNvSpPr txBox="1"/>
            <p:nvPr/>
          </p:nvSpPr>
          <p:spPr>
            <a:xfrm>
              <a:off x="1649186" y="1436914"/>
              <a:ext cx="8343900" cy="4441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4" name="Google Shape;569;p72"/>
            <p:cNvSpPr/>
            <p:nvPr/>
          </p:nvSpPr>
          <p:spPr>
            <a:xfrm>
              <a:off x="4953560" y="3074340"/>
              <a:ext cx="1300477" cy="1300477"/>
            </a:xfrm>
            <a:prstGeom prst="rect">
              <a:avLst/>
            </a:prstGeom>
            <a:solidFill>
              <a:srgbClr val="FFAD1A"/>
            </a:solidFill>
            <a:ln cap="flat">
              <a:noFill/>
              <a:prstDash val="solid"/>
            </a:ln>
          </p:spPr>
          <p:txBody>
            <a:bodyPr vert="horz" wrap="square" lIns="91421" tIns="45701" rIns="91421" bIns="45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/>
                  <a:ea typeface="Arial"/>
                  <a:cs typeface="Arial"/>
                </a:rPr>
                <a:t>Puppet </a:t>
              </a:r>
              <a:br>
                <a:rPr lang="en-US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/>
                  <a:ea typeface="Arial"/>
                  <a:cs typeface="Arial"/>
                </a:rPr>
              </a:br>
              <a:r>
                <a:rPr lang="en-US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/>
                  <a:ea typeface="Arial"/>
                  <a:cs typeface="Arial"/>
                </a:rPr>
                <a:t>Master</a:t>
              </a:r>
            </a:p>
          </p:txBody>
        </p:sp>
        <p:cxnSp>
          <p:nvCxnSpPr>
            <p:cNvPr id="5" name="Google Shape;573;p72"/>
            <p:cNvCxnSpPr>
              <a:stCxn id="4" idx="3"/>
            </p:cNvCxnSpPr>
            <p:nvPr/>
          </p:nvCxnSpPr>
          <p:spPr>
            <a:xfrm rot="10800009" flipH="1">
              <a:off x="6254029" y="2685675"/>
              <a:ext cx="1818605" cy="1038904"/>
            </a:xfrm>
            <a:prstGeom prst="bentConnector3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cxnSp>
          <p:nvCxnSpPr>
            <p:cNvPr id="6" name="Google Shape;574;p72"/>
            <p:cNvCxnSpPr>
              <a:stCxn id="4" idx="3"/>
            </p:cNvCxnSpPr>
            <p:nvPr/>
          </p:nvCxnSpPr>
          <p:spPr>
            <a:xfrm>
              <a:off x="6254038" y="3724579"/>
              <a:ext cx="1818605" cy="1036198"/>
            </a:xfrm>
            <a:prstGeom prst="bentConnector3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cxnSp>
          <p:nvCxnSpPr>
            <p:cNvPr id="7" name="Google Shape;575;p72"/>
            <p:cNvCxnSpPr>
              <a:stCxn id="4" idx="3"/>
              <a:endCxn id="10" idx="1"/>
            </p:cNvCxnSpPr>
            <p:nvPr/>
          </p:nvCxnSpPr>
          <p:spPr>
            <a:xfrm flipV="1">
              <a:off x="6254037" y="3724575"/>
              <a:ext cx="1818642" cy="4"/>
            </a:xfrm>
            <a:prstGeom prst="straightConnector1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grpSp>
          <p:nvGrpSpPr>
            <p:cNvPr id="8" name="Group 5"/>
            <p:cNvGrpSpPr/>
            <p:nvPr/>
          </p:nvGrpSpPr>
          <p:grpSpPr>
            <a:xfrm>
              <a:off x="8072679" y="3465493"/>
              <a:ext cx="1559564" cy="777249"/>
              <a:chOff x="8072679" y="3465493"/>
              <a:chExt cx="1559564" cy="777249"/>
            </a:xfrm>
          </p:grpSpPr>
          <p:grpSp>
            <p:nvGrpSpPr>
              <p:cNvPr id="9" name="Google Shape;570;p72"/>
              <p:cNvGrpSpPr/>
              <p:nvPr/>
            </p:nvGrpSpPr>
            <p:grpSpPr>
              <a:xfrm>
                <a:off x="8072679" y="3465493"/>
                <a:ext cx="1559564" cy="777249"/>
                <a:chOff x="8072679" y="3465493"/>
                <a:chExt cx="1559564" cy="777249"/>
              </a:xfrm>
            </p:grpSpPr>
            <p:sp>
              <p:nvSpPr>
                <p:cNvPr id="10" name="Google Shape;571;p72"/>
                <p:cNvSpPr/>
                <p:nvPr/>
              </p:nvSpPr>
              <p:spPr>
                <a:xfrm>
                  <a:off x="8072679" y="3465493"/>
                  <a:ext cx="1300477" cy="518163"/>
                </a:xfrm>
                <a:prstGeom prst="rect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</a:rPr>
                    <a:t>Agent</a:t>
                  </a:r>
                </a:p>
              </p:txBody>
            </p:sp>
            <p:sp>
              <p:nvSpPr>
                <p:cNvPr id="11" name="Google Shape;572;p72"/>
                <p:cNvSpPr/>
                <p:nvPr/>
              </p:nvSpPr>
              <p:spPr>
                <a:xfrm>
                  <a:off x="9114080" y="3724579"/>
                  <a:ext cx="518163" cy="51816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GB" sz="1800" b="0" i="0" u="none" strike="noStrike" kern="1200" cap="none" spc="0" baseline="0">
                    <a:solidFill>
                      <a:srgbClr val="FFAD1A"/>
                    </a:solidFill>
                    <a:uFillTx/>
                    <a:latin typeface="Arial"/>
                    <a:ea typeface="Arial"/>
                    <a:cs typeface="Arial"/>
                  </a:endParaRPr>
                </a:p>
              </p:txBody>
            </p:sp>
          </p:grpSp>
          <p:pic>
            <p:nvPicPr>
              <p:cNvPr id="12" name="Google Shape;576;p72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9200436" y="3790681"/>
                <a:ext cx="349245" cy="385959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13" name="Google Shape;577;p72"/>
            <p:cNvGrpSpPr/>
            <p:nvPr/>
          </p:nvGrpSpPr>
          <p:grpSpPr>
            <a:xfrm>
              <a:off x="8072679" y="2426634"/>
              <a:ext cx="1559564" cy="777249"/>
              <a:chOff x="8072679" y="2426634"/>
              <a:chExt cx="1559564" cy="777249"/>
            </a:xfrm>
          </p:grpSpPr>
          <p:grpSp>
            <p:nvGrpSpPr>
              <p:cNvPr id="14" name="Google Shape;578;p72"/>
              <p:cNvGrpSpPr/>
              <p:nvPr/>
            </p:nvGrpSpPr>
            <p:grpSpPr>
              <a:xfrm>
                <a:off x="8072679" y="2426634"/>
                <a:ext cx="1559564" cy="777249"/>
                <a:chOff x="8072679" y="2426634"/>
                <a:chExt cx="1559564" cy="777249"/>
              </a:xfrm>
            </p:grpSpPr>
            <p:sp>
              <p:nvSpPr>
                <p:cNvPr id="15" name="Google Shape;579;p72"/>
                <p:cNvSpPr/>
                <p:nvPr/>
              </p:nvSpPr>
              <p:spPr>
                <a:xfrm>
                  <a:off x="8072679" y="2426634"/>
                  <a:ext cx="1300477" cy="518163"/>
                </a:xfrm>
                <a:prstGeom prst="rect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</a:rPr>
                    <a:t>Agent</a:t>
                  </a:r>
                </a:p>
              </p:txBody>
            </p:sp>
            <p:sp>
              <p:nvSpPr>
                <p:cNvPr id="16" name="Google Shape;580;p72"/>
                <p:cNvSpPr/>
                <p:nvPr/>
              </p:nvSpPr>
              <p:spPr>
                <a:xfrm>
                  <a:off x="9114080" y="2685720"/>
                  <a:ext cx="518163" cy="51816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GB" sz="1800" b="0" i="0" u="none" strike="noStrike" kern="1200" cap="none" spc="0" baseline="0">
                    <a:solidFill>
                      <a:srgbClr val="FFAD1A"/>
                    </a:solidFill>
                    <a:uFillTx/>
                    <a:latin typeface="Arial"/>
                    <a:ea typeface="Arial"/>
                    <a:cs typeface="Arial"/>
                  </a:endParaRPr>
                </a:p>
              </p:txBody>
            </p:sp>
          </p:grpSp>
          <p:pic>
            <p:nvPicPr>
              <p:cNvPr id="17" name="Google Shape;581;p72"/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9196632" y="2780964"/>
                <a:ext cx="353058" cy="353058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18" name="Google Shape;582;p72"/>
            <p:cNvGrpSpPr/>
            <p:nvPr/>
          </p:nvGrpSpPr>
          <p:grpSpPr>
            <a:xfrm>
              <a:off x="8072679" y="4501819"/>
              <a:ext cx="1559564" cy="777240"/>
              <a:chOff x="8072679" y="4501819"/>
              <a:chExt cx="1559564" cy="777240"/>
            </a:xfrm>
          </p:grpSpPr>
          <p:grpSp>
            <p:nvGrpSpPr>
              <p:cNvPr id="19" name="Google Shape;583;p72"/>
              <p:cNvGrpSpPr/>
              <p:nvPr/>
            </p:nvGrpSpPr>
            <p:grpSpPr>
              <a:xfrm>
                <a:off x="8072679" y="4501819"/>
                <a:ext cx="1559564" cy="777240"/>
                <a:chOff x="8072679" y="4501819"/>
                <a:chExt cx="1559564" cy="777240"/>
              </a:xfrm>
            </p:grpSpPr>
            <p:sp>
              <p:nvSpPr>
                <p:cNvPr id="20" name="Google Shape;584;p72"/>
                <p:cNvSpPr/>
                <p:nvPr/>
              </p:nvSpPr>
              <p:spPr>
                <a:xfrm>
                  <a:off x="8072679" y="4501819"/>
                  <a:ext cx="1300477" cy="518163"/>
                </a:xfrm>
                <a:prstGeom prst="rect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</a:rPr>
                    <a:t>Agent</a:t>
                  </a:r>
                </a:p>
              </p:txBody>
            </p:sp>
            <p:sp>
              <p:nvSpPr>
                <p:cNvPr id="21" name="Google Shape;585;p72"/>
                <p:cNvSpPr/>
                <p:nvPr/>
              </p:nvSpPr>
              <p:spPr>
                <a:xfrm>
                  <a:off x="9114080" y="4760896"/>
                  <a:ext cx="518163" cy="51816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GB" sz="1800" b="0" i="0" u="none" strike="noStrike" kern="1200" cap="none" spc="0" baseline="0">
                    <a:solidFill>
                      <a:srgbClr val="FFAD1A"/>
                    </a:solidFill>
                    <a:uFillTx/>
                    <a:latin typeface="Arial"/>
                    <a:ea typeface="Arial"/>
                    <a:cs typeface="Arial"/>
                  </a:endParaRPr>
                </a:p>
              </p:txBody>
            </p:sp>
          </p:grpSp>
          <p:pic>
            <p:nvPicPr>
              <p:cNvPr id="22" name="Google Shape;586;p72"/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rcRect/>
              <a:stretch>
                <a:fillRect/>
              </a:stretch>
            </p:blipFill>
            <p:spPr>
              <a:xfrm>
                <a:off x="9234726" y="4852336"/>
                <a:ext cx="297180" cy="297180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pic>
          <p:nvPicPr>
            <p:cNvPr id="23" name="Google Shape;587;p72"/>
            <p:cNvPicPr>
              <a:picLocks noChangeAspect="1"/>
            </p:cNvPicPr>
            <p:nvPr/>
          </p:nvPicPr>
          <p:blipFill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4938454" y="2193919"/>
              <a:ext cx="1330689" cy="390558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24" name="Google Shape;588;p72"/>
            <p:cNvCxnSpPr>
              <a:endCxn id="4" idx="0"/>
            </p:cNvCxnSpPr>
            <p:nvPr/>
          </p:nvCxnSpPr>
          <p:spPr>
            <a:xfrm>
              <a:off x="5603799" y="2685839"/>
              <a:ext cx="0" cy="388501"/>
            </a:xfrm>
            <a:prstGeom prst="straightConnector1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pic>
          <p:nvPicPr>
            <p:cNvPr id="25" name="Google Shape;589;p72"/>
            <p:cNvPicPr>
              <a:picLocks noChangeAspect="1"/>
            </p:cNvPicPr>
            <p:nvPr/>
          </p:nvPicPr>
          <p:blipFill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1871273" y="3026078"/>
              <a:ext cx="1397002" cy="1397002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26" name="Google Shape;590;p72"/>
            <p:cNvCxnSpPr>
              <a:endCxn id="4" idx="1"/>
            </p:cNvCxnSpPr>
            <p:nvPr/>
          </p:nvCxnSpPr>
          <p:spPr>
            <a:xfrm>
              <a:off x="3119960" y="3724579"/>
              <a:ext cx="1833600" cy="0"/>
            </a:xfrm>
            <a:prstGeom prst="straightConnector1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sp>
          <p:nvSpPr>
            <p:cNvPr id="27" name="Google Shape;591;p72"/>
            <p:cNvSpPr/>
            <p:nvPr/>
          </p:nvSpPr>
          <p:spPr>
            <a:xfrm>
              <a:off x="3323514" y="3206416"/>
              <a:ext cx="1300477" cy="51816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45701" rIns="91421" bIns="45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User Interface</a:t>
              </a:r>
            </a:p>
          </p:txBody>
        </p:sp>
        <p:sp>
          <p:nvSpPr>
            <p:cNvPr id="28" name="Google Shape;592;p72"/>
            <p:cNvSpPr/>
            <p:nvPr/>
          </p:nvSpPr>
          <p:spPr>
            <a:xfrm>
              <a:off x="1948879" y="4423080"/>
              <a:ext cx="1300477" cy="51816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45701" rIns="91421" bIns="45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Puppet</a:t>
              </a:r>
              <a:b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</a:br>
              <a: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User</a:t>
              </a:r>
            </a:p>
          </p:txBody>
        </p:sp>
      </p:grpSp>
      <p:sp>
        <p:nvSpPr>
          <p:cNvPr id="29" name="Footer Placeholder 28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dirty="0" err="1" smtClean="0"/>
              <a:t>jcoconnor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Extensible for large distributed system</a:t>
            </a:r>
            <a:endParaRPr lang="en-US" dirty="0"/>
          </a:p>
        </p:txBody>
      </p:sp>
      <p:sp>
        <p:nvSpPr>
          <p:cNvPr id="3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  <p:pic>
        <p:nvPicPr>
          <p:cNvPr id="30" name="Google Shape;830;p115"/>
          <p:cNvPicPr preferRelativeResize="0"/>
          <p:nvPr/>
        </p:nvPicPr>
        <p:blipFill rotWithShape="1">
          <a:blip r:embed="rId3">
            <a:alphaModFix/>
          </a:blip>
          <a:srcRect b="7808"/>
          <a:stretch/>
        </p:blipFill>
        <p:spPr>
          <a:xfrm>
            <a:off x="2530929" y="1265464"/>
            <a:ext cx="6286500" cy="50616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245239" y="2220685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4,000 ~ 20,000 nodes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8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YourTwitterHandle</a:t>
            </a:r>
          </a:p>
        </p:txBody>
      </p:sp>
      <p:sp>
        <p:nvSpPr>
          <p:cNvPr id="3" name="Rechteck 2"/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298618" y="1355268"/>
            <a:ext cx="2106384" cy="39395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5000" b="0" i="0" u="none" strike="noStrike" kern="1200" cap="none" spc="0" baseline="0">
                <a:solidFill>
                  <a:srgbClr val="FFFFFF"/>
                </a:solidFill>
                <a:uFillTx/>
                <a:latin typeface="Stencil" pitchFamily="82"/>
              </a:rPr>
              <a:t>5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208315" y="5535384"/>
            <a:ext cx="997675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000" b="0" i="0" u="none" strike="noStrike" kern="1200" cap="none" spc="0" baseline="0">
                <a:solidFill>
                  <a:srgbClr val="FFC000"/>
                </a:solidFill>
                <a:uFillTx/>
                <a:latin typeface="Segoe UI" pitchFamily="34"/>
                <a:cs typeface="Segoe UI" pitchFamily="34"/>
              </a:rPr>
              <a:t>Video operator, did you start the recording?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p:transition spd="slow" advTm="1000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Reporting with Puppet and DSC</a:t>
            </a:r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>
          <a:xfrm>
            <a:off x="838203" y="1423684"/>
            <a:ext cx="5347447" cy="4753279"/>
          </a:xfrm>
        </p:spPr>
        <p:txBody>
          <a:bodyPr/>
          <a:lstStyle/>
          <a:p>
            <a:pPr lvl="0"/>
            <a:r>
              <a:rPr lang="en-GB" dirty="0"/>
              <a:t>Change Reporting is a Must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Changes classified as</a:t>
            </a:r>
          </a:p>
          <a:p>
            <a:pPr lvl="1"/>
            <a:r>
              <a:rPr lang="en-GB" dirty="0"/>
              <a:t>Failures</a:t>
            </a:r>
          </a:p>
          <a:p>
            <a:pPr lvl="1"/>
            <a:r>
              <a:rPr lang="en-GB" dirty="0"/>
              <a:t>Corrective Changes</a:t>
            </a:r>
          </a:p>
          <a:p>
            <a:pPr lvl="1"/>
            <a:r>
              <a:rPr lang="en-GB" dirty="0"/>
              <a:t>Intentional Changes</a:t>
            </a:r>
          </a:p>
          <a:p>
            <a:pPr lvl="1"/>
            <a:r>
              <a:rPr lang="en-GB" dirty="0"/>
              <a:t>Unchanged</a:t>
            </a:r>
          </a:p>
          <a:p>
            <a:pPr lvl="1"/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982" y="1971199"/>
            <a:ext cx="4750810" cy="35305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7"/>
          <p:cNvSpPr txBox="1">
            <a:spLocks noGrp="1"/>
          </p:cNvSpPr>
          <p:nvPr>
            <p:ph type="subTitle" idx="4294967295"/>
          </p:nvPr>
        </p:nvSpPr>
        <p:spPr>
          <a:xfrm>
            <a:off x="694477" y="3194611"/>
            <a:ext cx="9973516" cy="2541026"/>
          </a:xfrm>
        </p:spPr>
        <p:txBody>
          <a:bodyPr/>
          <a:lstStyle/>
          <a:p>
            <a:pPr lvl="0"/>
            <a:r>
              <a:rPr lang="en-US" sz="4800"/>
              <a:t>Case Study – Configuring and monitoring change on Windows Services Update Server (WSUS)</a:t>
            </a:r>
          </a:p>
        </p:txBody>
      </p:sp>
      <p:sp>
        <p:nvSpPr>
          <p:cNvPr id="3" name="Footer Placeholder 4"/>
          <p:cNvSpPr txBox="1"/>
          <p:nvPr/>
        </p:nvSpPr>
        <p:spPr>
          <a:xfrm>
            <a:off x="9180576" y="6327648"/>
            <a:ext cx="217627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Tale of an unmanaged WSUS Server</a:t>
            </a:r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1030" name="Picture 6" descr="boy wearing gray vest and pink dress shirt holding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45" y="1255953"/>
            <a:ext cx="7373390" cy="49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WSUS Console</a:t>
            </a:r>
          </a:p>
        </p:txBody>
      </p:sp>
      <p:sp>
        <p:nvSpPr>
          <p:cNvPr id="3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00" y="1147156"/>
            <a:ext cx="7669572" cy="517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Manual WSUS Install/Configuration </a:t>
            </a:r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>
          <a:xfrm>
            <a:off x="838203" y="1423684"/>
            <a:ext cx="5268690" cy="4611355"/>
          </a:xfrm>
        </p:spPr>
        <p:txBody>
          <a:bodyPr/>
          <a:lstStyle/>
          <a:p>
            <a:pPr lvl="0"/>
            <a:endParaRPr lang="en-GB"/>
          </a:p>
          <a:p>
            <a:pPr lvl="0"/>
            <a:r>
              <a:rPr lang="en-GB"/>
              <a:t>Enable Features</a:t>
            </a:r>
          </a:p>
          <a:p>
            <a:pPr lvl="1"/>
            <a:r>
              <a:rPr lang="en-GB"/>
              <a:t>“UpdateServices-Feature”</a:t>
            </a:r>
          </a:p>
          <a:p>
            <a:pPr lvl="1"/>
            <a:r>
              <a:rPr lang="en-GB"/>
              <a:t>“UpdateServicesRSAT-Feature”</a:t>
            </a:r>
          </a:p>
          <a:p>
            <a:pPr lvl="0"/>
            <a:r>
              <a:rPr lang="en-GB"/>
              <a:t>Run Configuration Wizard</a:t>
            </a:r>
          </a:p>
          <a:p>
            <a:pPr lvl="0"/>
            <a:r>
              <a:rPr lang="en-GB"/>
              <a:t>Wait for WSUS to Synchronise</a:t>
            </a:r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77" y="1300450"/>
            <a:ext cx="5953960" cy="47345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WSUS Products – Code .vs. </a:t>
            </a:r>
            <a:r>
              <a:rPr lang="en-GB" dirty="0" err="1"/>
              <a:t>Gui</a:t>
            </a:r>
            <a:endParaRPr lang="en-GB" dirty="0"/>
          </a:p>
        </p:txBody>
      </p:sp>
      <p:sp>
        <p:nvSpPr>
          <p:cNvPr id="5" name="Content Placeholder 5"/>
          <p:cNvSpPr txBox="1">
            <a:spLocks noGrp="1"/>
          </p:cNvSpPr>
          <p:nvPr>
            <p:ph idx="1"/>
          </p:nvPr>
        </p:nvSpPr>
        <p:spPr>
          <a:xfrm>
            <a:off x="5818419" y="3363529"/>
            <a:ext cx="555168" cy="500743"/>
          </a:xfrm>
        </p:spPr>
        <p:txBody>
          <a:bodyPr/>
          <a:lstStyle/>
          <a:p>
            <a:pPr lvl="0"/>
            <a:r>
              <a:rPr lang="en-GB" dirty="0">
                <a:latin typeface="Wingdings" pitchFamily="2"/>
              </a:rPr>
              <a:t></a:t>
            </a:r>
            <a:endParaRPr lang="en-GB" dirty="0"/>
          </a:p>
        </p:txBody>
      </p:sp>
      <p:sp>
        <p:nvSpPr>
          <p:cNvPr id="3" name="Footer Placeholder 4"/>
          <p:cNvSpPr txBox="1"/>
          <p:nvPr/>
        </p:nvSpPr>
        <p:spPr>
          <a:xfrm>
            <a:off x="9178719" y="6330903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1799054" y="1767242"/>
            <a:ext cx="3903079" cy="3693316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684D99"/>
                </a:solidFill>
                <a:uFillTx/>
                <a:latin typeface="Consolas" pitchFamily="49"/>
              </a:rPr>
              <a:t>products 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=&gt; [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10 LTSB'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10'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7'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8.1'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8'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Server 2008 R2'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Server 2008'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Server 2012 R2'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Server 2012'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Server 2016'</a:t>
            </a: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,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998F2F"/>
                </a:solidFill>
                <a:uFillTx/>
                <a:latin typeface="Consolas" pitchFamily="49"/>
              </a:rPr>
              <a:t>'Windows Server 2019'</a:t>
            </a:r>
            <a:endParaRPr lang="en-GB" sz="1800" b="0" i="0" u="none" strike="noStrike" kern="1200" cap="none" spc="0" baseline="0" dirty="0">
              <a:solidFill>
                <a:srgbClr val="333333"/>
              </a:solidFill>
              <a:uFillTx/>
              <a:latin typeface="Consolas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333333"/>
                </a:solidFill>
                <a:uFillTx/>
                <a:latin typeface="Consolas" pitchFamily="49"/>
              </a:rPr>
              <a:t>],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81" y="1105706"/>
            <a:ext cx="4498527" cy="5016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Demo </a:t>
            </a:r>
            <a:r>
              <a:rPr lang="en-GB" dirty="0" smtClean="0"/>
              <a:t>Repository &amp; DSC Module</a:t>
            </a:r>
            <a:endParaRPr lang="en-GB" dirty="0"/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>
          <a:xfrm>
            <a:off x="838203" y="1809470"/>
            <a:ext cx="10776853" cy="579281"/>
          </a:xfr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r>
              <a:rPr lang="en-GB" sz="3200" u="sng" dirty="0" smtClean="0">
                <a:ea typeface="+mn-ea"/>
              </a:rPr>
              <a:t>github.com/</a:t>
            </a:r>
            <a:r>
              <a:rPr lang="en-GB" sz="3200" u="sng" dirty="0" err="1" smtClean="0">
                <a:ea typeface="+mn-ea"/>
              </a:rPr>
              <a:t>jcoconnor</a:t>
            </a:r>
            <a:r>
              <a:rPr lang="en-GB" sz="3200" u="sng" dirty="0" smtClean="0">
                <a:ea typeface="+mn-ea"/>
              </a:rPr>
              <a:t>/</a:t>
            </a:r>
            <a:r>
              <a:rPr lang="en-GB" sz="3200" u="sng" dirty="0" err="1" smtClean="0">
                <a:ea typeface="+mn-ea"/>
              </a:rPr>
              <a:t>pscconfeu-dsc</a:t>
            </a:r>
            <a:endParaRPr lang="en-GB" sz="3200" u="sng" dirty="0">
              <a:ea typeface="+mn-ea"/>
            </a:endParaRPr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38203" y="2447900"/>
            <a:ext cx="10112825" cy="604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None/>
            </a:pPr>
            <a:r>
              <a:rPr lang="en-GB" sz="2400" dirty="0">
                <a:solidFill>
                  <a:srgbClr val="000000"/>
                </a:solidFill>
                <a:latin typeface="Segoe UI" pitchFamily="34"/>
                <a:cs typeface="Segoe UI" pitchFamily="34"/>
              </a:rPr>
              <a:t>Main File of Interest</a:t>
            </a:r>
            <a:r>
              <a:rPr lang="en-GB" sz="2400" dirty="0" smtClean="0">
                <a:solidFill>
                  <a:srgbClr val="000000"/>
                </a:solidFill>
                <a:latin typeface="Segoe UI" pitchFamily="34"/>
                <a:cs typeface="Segoe UI" pitchFamily="34"/>
              </a:rPr>
              <a:t>: </a:t>
            </a:r>
            <a:r>
              <a:rPr lang="en-GB" sz="2400" u="sng" dirty="0" smtClean="0">
                <a:solidFill>
                  <a:srgbClr val="000000"/>
                </a:solidFill>
                <a:latin typeface="Segoe UI" pitchFamily="34"/>
                <a:cs typeface="Segoe UI" pitchFamily="34"/>
                <a:hlinkClick r:id="rId3"/>
              </a:rPr>
              <a:t>site/profile/manifests/</a:t>
            </a:r>
            <a:r>
              <a:rPr lang="en-GB" sz="2400" u="sng" dirty="0" err="1" smtClean="0">
                <a:solidFill>
                  <a:srgbClr val="000000"/>
                </a:solidFill>
                <a:latin typeface="Segoe UI" pitchFamily="34"/>
                <a:cs typeface="Segoe UI" pitchFamily="34"/>
                <a:hlinkClick r:id="rId3"/>
              </a:rPr>
              <a:t>wsus</a:t>
            </a:r>
            <a:r>
              <a:rPr lang="en-GB" sz="2400" u="sng" dirty="0" smtClean="0">
                <a:solidFill>
                  <a:srgbClr val="000000"/>
                </a:solidFill>
                <a:latin typeface="Segoe UI" pitchFamily="34"/>
                <a:cs typeface="Segoe UI" pitchFamily="34"/>
                <a:hlinkClick r:id="rId3"/>
              </a:rPr>
              <a:t>/server/</a:t>
            </a:r>
            <a:r>
              <a:rPr lang="en-GB" sz="2400" u="sng" dirty="0" err="1" smtClean="0">
                <a:solidFill>
                  <a:srgbClr val="000000"/>
                </a:solidFill>
                <a:latin typeface="Segoe UI" pitchFamily="34"/>
                <a:cs typeface="Segoe UI" pitchFamily="34"/>
                <a:hlinkClick r:id="rId3"/>
              </a:rPr>
              <a:t>wsus_server.pp</a:t>
            </a:r>
            <a:endParaRPr lang="en-GB" sz="2400" u="sng" dirty="0" smtClean="0">
              <a:solidFill>
                <a:srgbClr val="000000"/>
              </a:solidFill>
              <a:latin typeface="Segoe UI" pitchFamily="34"/>
              <a:cs typeface="Segoe UI" pitchFamily="3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None/>
            </a:pPr>
            <a:r>
              <a:rPr lang="en-GB" sz="2400" i="1" u="sng" dirty="0" smtClean="0">
                <a:solidFill>
                  <a:srgbClr val="000000"/>
                </a:solidFill>
                <a:latin typeface="Segoe UI" pitchFamily="34"/>
                <a:cs typeface="Segoe UI" pitchFamily="34"/>
              </a:rPr>
              <a:t>Repo also includes some other examples of Puppet code used to configure the Demo Server with some </a:t>
            </a:r>
            <a:r>
              <a:rPr lang="en-GB" sz="2400" i="1" u="sng" smtClean="0">
                <a:solidFill>
                  <a:srgbClr val="000000"/>
                </a:solidFill>
                <a:latin typeface="Segoe UI" pitchFamily="34"/>
                <a:cs typeface="Segoe UI" pitchFamily="34"/>
              </a:rPr>
              <a:t>useful Packages.</a:t>
            </a:r>
            <a:endParaRPr lang="en-GB" sz="2400" i="1" u="sng" dirty="0">
              <a:solidFill>
                <a:srgbClr val="000000"/>
              </a:solidFill>
              <a:latin typeface="Segoe UI" pitchFamily="34"/>
              <a:cs typeface="Segoe UI" pitchFamily="34"/>
            </a:endParaRP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838203" y="4006491"/>
            <a:ext cx="10776853" cy="5792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None/>
              <a:tabLst/>
              <a:def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defRPr>
            </a:lvl1pPr>
            <a:lvl2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None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defRPr>
            </a:lvl2pPr>
            <a:lvl3pPr marL="914400" marR="0" lvl="2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None/>
              <a:tabLst/>
              <a:defRPr lang="de-DE" sz="20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u="sng" dirty="0"/>
              <a:t>github.com/</a:t>
            </a:r>
            <a:r>
              <a:rPr lang="en-GB" sz="3200" u="sng" dirty="0" err="1"/>
              <a:t>mgreenegit</a:t>
            </a:r>
            <a:r>
              <a:rPr lang="en-GB" sz="3200" u="sng" dirty="0"/>
              <a:t>/</a:t>
            </a:r>
            <a:r>
              <a:rPr lang="en-GB" sz="3200" u="sng" dirty="0" err="1"/>
              <a:t>UpdateServicesDsc</a:t>
            </a:r>
            <a:endParaRPr lang="en-GB" sz="3200" u="sng" dirty="0"/>
          </a:p>
        </p:txBody>
      </p:sp>
      <p:sp>
        <p:nvSpPr>
          <p:cNvPr id="7" name="Rectangle 2"/>
          <p:cNvSpPr/>
          <p:nvPr/>
        </p:nvSpPr>
        <p:spPr>
          <a:xfrm>
            <a:off x="838203" y="4704327"/>
            <a:ext cx="10666612" cy="1089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None/>
            </a:pPr>
            <a:r>
              <a:rPr lang="en-GB" sz="3200" u="sng" dirty="0">
                <a:solidFill>
                  <a:srgbClr val="000000"/>
                </a:solidFill>
                <a:latin typeface="Segoe UI" pitchFamily="34"/>
                <a:cs typeface="Segoe UI" pitchFamily="34"/>
              </a:rPr>
              <a:t>www.powershellgallery.com/packages/UpdateServicesDsc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1996" cy="6980464"/>
          </a:xfrm>
          <a:solidFill>
            <a:srgbClr val="F2F2F2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75715E"/>
                </a:solidFill>
                <a:latin typeface="Consolas" panose="020B0609020204030204" pitchFamily="49" charset="0"/>
              </a:rPr>
              <a:t># The following GUIDS reference differing type of Updates </a:t>
            </a:r>
            <a:endParaRPr lang="en-GB" dirty="0" smtClean="0">
              <a:solidFill>
                <a:srgbClr val="75715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75715E"/>
                </a:solidFill>
                <a:latin typeface="Consolas" panose="020B0609020204030204" pitchFamily="49" charset="0"/>
              </a:rPr>
              <a:t># for </a:t>
            </a:r>
            <a:r>
              <a:rPr lang="en-GB" dirty="0">
                <a:solidFill>
                  <a:srgbClr val="75715E"/>
                </a:solidFill>
                <a:latin typeface="Consolas" panose="020B0609020204030204" pitchFamily="49" charset="0"/>
              </a:rPr>
              <a:t>setting up WSUS and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75715E"/>
                </a:solidFill>
                <a:latin typeface="Consolas" panose="020B0609020204030204" pitchFamily="49" charset="0"/>
              </a:rPr>
              <a:t># its associated approval rules</a:t>
            </a:r>
            <a:r>
              <a:rPr lang="en-GB" dirty="0" smtClean="0">
                <a:solidFill>
                  <a:srgbClr val="75715E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9483E"/>
                </a:solidFill>
                <a:latin typeface="Consolas" panose="020B0609020204030204" pitchFamily="49" charset="0"/>
              </a:rPr>
              <a:t>$</a:t>
            </a:r>
            <a:r>
              <a:rPr lang="en-GB" dirty="0" err="1">
                <a:solidFill>
                  <a:srgbClr val="49483E"/>
                </a:solidFill>
                <a:latin typeface="Consolas" panose="020B0609020204030204" pitchFamily="49" charset="0"/>
              </a:rPr>
              <a:t>wsus_critical_updates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= 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'E6CF1350-C01B-414D-A61F-263D14D133B4'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9483E"/>
                </a:solidFill>
                <a:latin typeface="Consolas" panose="020B0609020204030204" pitchFamily="49" charset="0"/>
              </a:rPr>
              <a:t>$</a:t>
            </a:r>
            <a:r>
              <a:rPr lang="en-GB" dirty="0" err="1">
                <a:solidFill>
                  <a:srgbClr val="49483E"/>
                </a:solidFill>
                <a:latin typeface="Consolas" panose="020B0609020204030204" pitchFamily="49" charset="0"/>
              </a:rPr>
              <a:t>wsus_definition_updates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'E0789628-CE08-4437-BE74-2495B842F43B'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9483E"/>
                </a:solidFill>
                <a:latin typeface="Consolas" panose="020B0609020204030204" pitchFamily="49" charset="0"/>
              </a:rPr>
              <a:t>$</a:t>
            </a:r>
            <a:r>
              <a:rPr lang="en-GB" dirty="0" err="1">
                <a:solidFill>
                  <a:srgbClr val="49483E"/>
                </a:solidFill>
                <a:latin typeface="Consolas" panose="020B0609020204030204" pitchFamily="49" charset="0"/>
              </a:rPr>
              <a:t>wsus_security_updates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= 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'0FA1201D-4330-4FA8-8AE9-B877473B6441'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9483E"/>
                </a:solidFill>
                <a:latin typeface="Consolas" panose="020B0609020204030204" pitchFamily="49" charset="0"/>
              </a:rPr>
              <a:t>$</a:t>
            </a:r>
            <a:r>
              <a:rPr lang="en-GB" dirty="0" err="1">
                <a:solidFill>
                  <a:srgbClr val="49483E"/>
                </a:solidFill>
                <a:latin typeface="Consolas" panose="020B0609020204030204" pitchFamily="49" charset="0"/>
              </a:rPr>
              <a:t>wsus_service_packs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= 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'68C5B0A3-D1A6-4553-AE49-01D3A7827828'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9483E"/>
                </a:solidFill>
                <a:latin typeface="Consolas" panose="020B0609020204030204" pitchFamily="49" charset="0"/>
              </a:rPr>
              <a:t>$</a:t>
            </a:r>
            <a:r>
              <a:rPr lang="en-GB" dirty="0" err="1">
                <a:solidFill>
                  <a:srgbClr val="49483E"/>
                </a:solidFill>
                <a:latin typeface="Consolas" panose="020B0609020204030204" pitchFamily="49" charset="0"/>
              </a:rPr>
              <a:t>wsus_update_rollups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= 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'28BC880E-0592-4CBF-8F95-C79B17911D5F'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GB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Dscfix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::</a:t>
            </a:r>
            <a:r>
              <a:rPr lang="en-GB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Lcm</a:t>
            </a:r>
            <a:r>
              <a:rPr lang="en-GB" dirty="0" err="1">
                <a:solidFill>
                  <a:srgbClr val="333333"/>
                </a:solidFill>
                <a:latin typeface="Consolas" panose="020B0609020204030204" pitchFamily="49" charset="0"/>
              </a:rPr>
              <a:t>_config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{ 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998F2F"/>
                </a:solidFill>
                <a:latin typeface="Consolas" panose="020B0609020204030204" pitchFamily="49" charset="0"/>
              </a:rPr>
              <a:t>disableLCM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684D99"/>
                </a:solidFill>
                <a:latin typeface="Consolas" panose="020B0609020204030204" pitchFamily="49" charset="0"/>
              </a:rPr>
              <a:t>	</a:t>
            </a:r>
            <a:r>
              <a:rPr lang="en-GB" dirty="0" err="1" smtClean="0">
                <a:solidFill>
                  <a:srgbClr val="684D99"/>
                </a:solidFill>
                <a:latin typeface="Consolas" panose="020B0609020204030204" pitchFamily="49" charset="0"/>
              </a:rPr>
              <a:t>refresh_mode</a:t>
            </a:r>
            <a:r>
              <a:rPr lang="en-GB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'Disabled'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 smtClean="0">
              <a:solidFill>
                <a:srgbClr val="333333"/>
              </a:solidFill>
              <a:latin typeface="Consolas" pitchFamily="49"/>
            </a:endParaRPr>
          </a:p>
          <a:p>
            <a:pPr marL="0" indent="0">
              <a:buNone/>
            </a:pPr>
            <a:endParaRPr lang="en-GB" dirty="0">
              <a:latin typeface="Consolas" pitchFamily="4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1996" cy="6980464"/>
          </a:xfrm>
          <a:solidFill>
            <a:srgbClr val="F2F2F2"/>
          </a:solidFill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{'</a:t>
            </a:r>
            <a:r>
              <a:rPr lang="en-GB" dirty="0" err="1">
                <a:solidFill>
                  <a:srgbClr val="333333"/>
                </a:solidFill>
                <a:latin typeface="Consolas" panose="020B0609020204030204" pitchFamily="49" charset="0"/>
              </a:rPr>
              <a:t>UpdateServices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-Feature':</a:t>
            </a:r>
          </a:p>
          <a:p>
            <a:pPr marL="914400" lvl="2" indent="0">
              <a:buNone/>
            </a:pPr>
            <a:endParaRPr lang="en-GB" sz="2800" dirty="0" smtClean="0">
              <a:solidFill>
                <a:srgbClr val="684D99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GB" sz="2800" dirty="0" err="1" smtClean="0">
                <a:solidFill>
                  <a:srgbClr val="684D99"/>
                </a:solidFill>
                <a:latin typeface="Consolas" panose="020B0609020204030204" pitchFamily="49" charset="0"/>
              </a:rPr>
              <a:t>resource_name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WindowsFeature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module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'PSDesiredStateConfiguration'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buNone/>
            </a:pPr>
            <a:endParaRPr lang="en-GB" sz="2800" dirty="0" smtClean="0">
              <a:solidFill>
                <a:srgbClr val="684D99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properties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{</a:t>
            </a:r>
          </a:p>
          <a:p>
            <a:pPr marL="914400" lvl="2" indent="0"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	ensure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'present'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	name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	},</a:t>
            </a:r>
          </a:p>
          <a:p>
            <a:pPr marL="457200" lvl="1" indent="0">
              <a:buNone/>
            </a:pPr>
            <a:endParaRPr lang="en-GB" sz="28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	require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Dscfix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::</a:t>
            </a:r>
            <a:r>
              <a:rPr lang="en-GB" sz="2800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Lcm</a:t>
            </a:r>
            <a:r>
              <a:rPr lang="en-GB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_config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[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disableLCM</a:t>
            </a:r>
            <a:r>
              <a:rPr lang="en-GB" sz="2800" dirty="0" smtClean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],</a:t>
            </a: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1996" cy="6858000"/>
          </a:xfrm>
          <a:solidFill>
            <a:srgbClr val="F2F2F2"/>
          </a:solidFill>
        </p:spPr>
        <p:txBody>
          <a:bodyPr>
            <a:noAutofit/>
          </a:bodyPr>
          <a:lstStyle/>
          <a:p>
            <a:pPr marL="0" lvl="0" indent="0">
              <a:lnSpc>
                <a:spcPct val="70000"/>
              </a:lnSpc>
              <a:buNone/>
            </a:pPr>
            <a:r>
              <a:rPr lang="en-GB" sz="2800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 {'</a:t>
            </a:r>
            <a:r>
              <a:rPr lang="en-GB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UpdateServices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':</a:t>
            </a:r>
          </a:p>
          <a:p>
            <a:pPr marL="0" lvl="0" indent="0">
              <a:lnSpc>
                <a:spcPct val="70000"/>
              </a:lnSpc>
              <a:buNone/>
            </a:pP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resource_name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UpdateServicesServer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module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UpdateServicesDsc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properties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{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ensure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'present'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contentdir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'C: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\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WSUS'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languages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[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en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],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synchronize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true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products   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[ … ],</a:t>
            </a: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914400" lvl="2" indent="0">
              <a:lnSpc>
                <a:spcPct val="7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classifications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[ … ],</a:t>
            </a: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914400" lvl="2" indent="0">
              <a:lnSpc>
                <a:spcPct val="70000"/>
              </a:lnSpc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synchronizeautomatically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        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true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70000"/>
              </a:lnSpc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synchronizeautomaticallytimeofday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'15:30:00'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},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GB" sz="28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GB" dirty="0">
                <a:solidFill>
                  <a:srgbClr val="684D99"/>
                </a:solidFill>
                <a:latin typeface="Consolas" panose="020B0609020204030204" pitchFamily="49" charset="0"/>
              </a:rPr>
              <a:t>require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-Feature'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,  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              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UpdateServicesRSAT</a:t>
            </a:r>
            <a:r>
              <a:rPr lang="en-GB" dirty="0">
                <a:solidFill>
                  <a:srgbClr val="998F2F"/>
                </a:solidFill>
                <a:latin typeface="Consolas" panose="020B0609020204030204" pitchFamily="49" charset="0"/>
              </a:rPr>
              <a:t>-Feature</a:t>
            </a:r>
            <a:r>
              <a:rPr lang="en-GB" dirty="0" smtClean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dirty="0" smtClean="0">
                <a:solidFill>
                  <a:srgbClr val="333333"/>
                </a:solidFill>
                <a:latin typeface="Consolas" panose="020B0609020204030204" pitchFamily="49" charset="0"/>
              </a:rPr>
              <a:t>],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lvl="0" indent="0">
              <a:lnSpc>
                <a:spcPct val="70000"/>
              </a:lnSpc>
              <a:buNone/>
            </a:pP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  <a:endParaRPr lang="en-GB" sz="28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YourTwitterHandle</a:t>
            </a:r>
          </a:p>
        </p:txBody>
      </p:sp>
      <p:sp>
        <p:nvSpPr>
          <p:cNvPr id="3" name="Rechteck 2"/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298618" y="1355268"/>
            <a:ext cx="2106384" cy="39395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5000" b="0" i="0" u="none" strike="noStrike" kern="1200" cap="none" spc="0" baseline="0">
                <a:solidFill>
                  <a:srgbClr val="FFFFFF"/>
                </a:solidFill>
                <a:uFillTx/>
                <a:latin typeface="Stencil" pitchFamily="82"/>
              </a:rPr>
              <a:t>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p:transition spd="slow" advTm="100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1996" cy="6858000"/>
          </a:xfrm>
          <a:solidFill>
            <a:srgbClr val="F2F2F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684D99"/>
                </a:solidFill>
                <a:latin typeface="Consolas" panose="020B0609020204030204" pitchFamily="49" charset="0"/>
              </a:rPr>
              <a:t># </a:t>
            </a:r>
            <a:r>
              <a:rPr lang="en-GB" dirty="0" smtClean="0">
                <a:solidFill>
                  <a:srgbClr val="684D99"/>
                </a:solidFill>
                <a:latin typeface="Consolas" panose="020B0609020204030204" pitchFamily="49" charset="0"/>
              </a:rPr>
              <a:t>Product List </a:t>
            </a:r>
            <a:r>
              <a:rPr lang="en-GB" dirty="0">
                <a:solidFill>
                  <a:srgbClr val="684D99"/>
                </a:solidFill>
                <a:latin typeface="Consolas" panose="020B0609020204030204" pitchFamily="49" charset="0"/>
              </a:rPr>
              <a:t>for ‘</a:t>
            </a:r>
            <a:r>
              <a:rPr lang="en-GB" dirty="0" err="1">
                <a:solidFill>
                  <a:srgbClr val="684D99"/>
                </a:solidFill>
                <a:latin typeface="Consolas" panose="020B0609020204030204" pitchFamily="49" charset="0"/>
              </a:rPr>
              <a:t>UpdateServices</a:t>
            </a:r>
            <a:r>
              <a:rPr lang="en-GB" dirty="0">
                <a:solidFill>
                  <a:srgbClr val="684D99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684D99"/>
                </a:solidFill>
                <a:latin typeface="Consolas" panose="020B0609020204030204" pitchFamily="49" charset="0"/>
              </a:rPr>
              <a:t>products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=&gt; [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10 LTSB'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10'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7'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8.1'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8'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Server 2008 R2'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Server 2008'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Server 2012 R2'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Server 2012'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Server 2016'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'Windows Server 2019'</a:t>
            </a: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],</a:t>
            </a:r>
          </a:p>
          <a:p>
            <a:pPr marL="0" indent="0">
              <a:lnSpc>
                <a:spcPct val="70000"/>
              </a:lnSpc>
              <a:buNone/>
            </a:pPr>
            <a:endParaRPr lang="en-GB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49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1996" cy="6858000"/>
          </a:xfrm>
          <a:solidFill>
            <a:srgbClr val="F2F2F2"/>
          </a:solidFill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 smtClean="0">
              <a:solidFill>
                <a:srgbClr val="684D9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684D99"/>
                </a:solidFill>
                <a:latin typeface="Consolas" panose="020B0609020204030204" pitchFamily="49" charset="0"/>
              </a:rPr>
              <a:t># Classification List for ‘</a:t>
            </a:r>
            <a:r>
              <a:rPr lang="en-GB" dirty="0" err="1" smtClean="0">
                <a:solidFill>
                  <a:srgbClr val="684D99"/>
                </a:solidFill>
                <a:latin typeface="Consolas" panose="020B0609020204030204" pitchFamily="49" charset="0"/>
              </a:rPr>
              <a:t>UpdateServices</a:t>
            </a:r>
            <a:r>
              <a:rPr lang="en-GB" dirty="0" smtClean="0">
                <a:solidFill>
                  <a:srgbClr val="684D99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684D99"/>
                </a:solidFill>
                <a:latin typeface="Consolas" panose="020B0609020204030204" pitchFamily="49" charset="0"/>
              </a:rPr>
              <a:t># and ‘</a:t>
            </a:r>
            <a:r>
              <a:rPr lang="en-GB" dirty="0" err="1" smtClean="0">
                <a:solidFill>
                  <a:srgbClr val="684D99"/>
                </a:solidFill>
                <a:latin typeface="Consolas" panose="020B0609020204030204" pitchFamily="49" charset="0"/>
              </a:rPr>
              <a:t>CleanupRules</a:t>
            </a:r>
            <a:r>
              <a:rPr lang="en-GB" dirty="0" smtClean="0">
                <a:solidFill>
                  <a:srgbClr val="684D99"/>
                </a:solidFill>
                <a:latin typeface="Consolas" panose="020B0609020204030204" pitchFamily="49" charset="0"/>
              </a:rPr>
              <a:t>’ 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684D99"/>
                </a:solidFill>
                <a:latin typeface="Consolas" panose="020B0609020204030204" pitchFamily="49" charset="0"/>
              </a:rPr>
              <a:t>classifications 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=&gt; [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$</a:t>
            </a:r>
            <a:r>
              <a:rPr lang="en-GB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wsus_critical_updates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$</a:t>
            </a:r>
            <a:r>
              <a:rPr lang="en-GB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wsus_definition_updates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$</a:t>
            </a:r>
            <a:r>
              <a:rPr lang="en-GB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wsus_security_updates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$</a:t>
            </a:r>
            <a:r>
              <a:rPr lang="en-GB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wsus_service_packs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$</a:t>
            </a:r>
            <a:r>
              <a:rPr lang="en-GB" sz="2800" dirty="0" err="1">
                <a:solidFill>
                  <a:srgbClr val="333333"/>
                </a:solidFill>
                <a:latin typeface="Consolas" panose="020B0609020204030204" pitchFamily="49" charset="0"/>
              </a:rPr>
              <a:t>wsus_update_rollups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],</a:t>
            </a:r>
          </a:p>
          <a:p>
            <a:pPr marL="0" indent="0">
              <a:lnSpc>
                <a:spcPct val="70000"/>
              </a:lnSpc>
              <a:buNone/>
            </a:pPr>
            <a:endParaRPr lang="en-GB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0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1996" cy="6857999"/>
          </a:xfrm>
          <a:solidFill>
            <a:srgbClr val="F2F2F2"/>
          </a:solidFill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{'</a:t>
            </a:r>
            <a:r>
              <a:rPr lang="en-GB" dirty="0" err="1">
                <a:solidFill>
                  <a:srgbClr val="333333"/>
                </a:solidFill>
                <a:latin typeface="Consolas" panose="020B0609020204030204" pitchFamily="49" charset="0"/>
              </a:rPr>
              <a:t>UpdateServicesCleanup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':</a:t>
            </a:r>
          </a:p>
          <a:p>
            <a:pPr marL="457200" lvl="1" indent="0">
              <a:buNone/>
            </a:pPr>
            <a:endParaRPr lang="en-GB" sz="2800" dirty="0" smtClean="0">
              <a:solidFill>
                <a:srgbClr val="684D99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2800" dirty="0" err="1" smtClean="0">
                <a:solidFill>
                  <a:srgbClr val="684D99"/>
                </a:solidFill>
                <a:latin typeface="Consolas" panose="020B0609020204030204" pitchFamily="49" charset="0"/>
              </a:rPr>
              <a:t>resource_name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UpdateServicesCleanup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module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UpdateServicesDsc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endParaRPr lang="en-GB" sz="2800" dirty="0" smtClean="0">
              <a:solidFill>
                <a:srgbClr val="684D99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properties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{</a:t>
            </a:r>
          </a:p>
          <a:p>
            <a:pPr marL="457200" lvl="1" indent="0"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	ensure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'present'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declineexpiredupdates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true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declinesupersededupdates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true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cleanupobsoleteupdates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true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cleanupunneededcontentfiles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true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},</a:t>
            </a:r>
          </a:p>
          <a:p>
            <a:pPr marL="457200" lvl="1" indent="0">
              <a:buNone/>
            </a:pPr>
            <a:endParaRPr lang="en-GB" sz="2800" dirty="0" smtClean="0">
              <a:solidFill>
                <a:srgbClr val="684D99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require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[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],</a:t>
            </a:r>
          </a:p>
          <a:p>
            <a:pPr marL="0" lvl="0" indent="0">
              <a:buNone/>
            </a:pPr>
            <a:r>
              <a:rPr lang="en-GB" dirty="0" smtClean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12191996" cy="6857999"/>
          </a:xfrm>
          <a:solidFill>
            <a:srgbClr val="F2F2F2"/>
          </a:solidFill>
        </p:spPr>
        <p:txBody>
          <a:bodyPr>
            <a:normAutofit/>
          </a:bodyPr>
          <a:lstStyle/>
          <a:p>
            <a:pPr marL="0" lvl="0" indent="0">
              <a:lnSpc>
                <a:spcPct val="80000"/>
              </a:lnSpc>
              <a:buNone/>
            </a:pPr>
            <a:r>
              <a:rPr lang="en-GB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</a:t>
            </a:r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</a:rPr>
              <a:t> { '</a:t>
            </a:r>
            <a:r>
              <a:rPr lang="en-GB" dirty="0" err="1">
                <a:solidFill>
                  <a:srgbClr val="333333"/>
                </a:solidFill>
                <a:latin typeface="Consolas" panose="020B0609020204030204" pitchFamily="49" charset="0"/>
              </a:rPr>
              <a:t>ApprovalRules</a:t>
            </a:r>
            <a:r>
              <a:rPr lang="en-GB" dirty="0" smtClean="0">
                <a:solidFill>
                  <a:srgbClr val="333333"/>
                </a:solidFill>
                <a:latin typeface="Consolas" panose="020B0609020204030204" pitchFamily="49" charset="0"/>
              </a:rPr>
              <a:t>':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resource_name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UpdateServicesApprovalRule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module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UpdateServicesDsc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GB" sz="2800" dirty="0" smtClean="0">
              <a:solidFill>
                <a:srgbClr val="684D99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properties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{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ensure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'present'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name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 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'Definition </a:t>
            </a:r>
            <a:r>
              <a:rPr lang="en-GB" sz="2800" dirty="0" smtClean="0">
                <a:solidFill>
                  <a:srgbClr val="998F2F"/>
                </a:solidFill>
                <a:latin typeface="Consolas" panose="020B0609020204030204" pitchFamily="49" charset="0"/>
              </a:rPr>
              <a:t>Updates, … ………'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914400" lvl="2" indent="0">
              <a:lnSpc>
                <a:spcPct val="80000"/>
              </a:lnSpc>
              <a:buNone/>
            </a:pP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enabled    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true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synchronize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true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GB" sz="2800" dirty="0" err="1">
                <a:solidFill>
                  <a:srgbClr val="684D99"/>
                </a:solidFill>
                <a:latin typeface="Consolas" panose="020B0609020204030204" pitchFamily="49" charset="0"/>
              </a:rPr>
              <a:t>runrulenow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rgbClr val="684D99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true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classifications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[ … 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],</a:t>
            </a: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},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GB" sz="28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en-GB" sz="2800" dirty="0">
                <a:solidFill>
                  <a:srgbClr val="684D99"/>
                </a:solidFill>
                <a:latin typeface="Consolas" panose="020B0609020204030204" pitchFamily="49" charset="0"/>
              </a:rPr>
              <a:t>require 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=&gt; </a:t>
            </a:r>
            <a:r>
              <a:rPr lang="en-GB" sz="2800" i="1" dirty="0" err="1">
                <a:solidFill>
                  <a:srgbClr val="0089B3"/>
                </a:solidFill>
                <a:latin typeface="Consolas" panose="020B0609020204030204" pitchFamily="49" charset="0"/>
              </a:rPr>
              <a:t>Dsc</a:t>
            </a:r>
            <a:r>
              <a:rPr lang="en-GB" sz="2800" dirty="0">
                <a:solidFill>
                  <a:srgbClr val="333333"/>
                </a:solidFill>
                <a:latin typeface="Consolas" panose="020B0609020204030204" pitchFamily="49" charset="0"/>
              </a:rPr>
              <a:t>[</a:t>
            </a:r>
            <a:r>
              <a:rPr lang="en-GB" sz="2800" dirty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err="1">
                <a:solidFill>
                  <a:srgbClr val="998F2F"/>
                </a:solidFill>
                <a:latin typeface="Consolas" panose="020B0609020204030204" pitchFamily="49" charset="0"/>
              </a:rPr>
              <a:t>UpdateServices</a:t>
            </a:r>
            <a:r>
              <a:rPr lang="en-GB" sz="2800" dirty="0" smtClean="0">
                <a:solidFill>
                  <a:srgbClr val="998F2F"/>
                </a:solidFill>
                <a:latin typeface="Consolas" panose="020B0609020204030204" pitchFamily="49" charset="0"/>
              </a:rPr>
              <a:t>'</a:t>
            </a:r>
            <a:r>
              <a:rPr lang="en-GB" sz="2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],</a:t>
            </a:r>
            <a:endParaRPr lang="en-GB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GB" dirty="0" smtClean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 smtClean="0"/>
              <a:t>Demo (1) </a:t>
            </a:r>
            <a:r>
              <a:rPr lang="en-GB" dirty="0"/>
              <a:t>– </a:t>
            </a:r>
            <a:r>
              <a:rPr lang="en-GB" dirty="0" smtClean="0"/>
              <a:t>Configuring WSUS on Server</a:t>
            </a:r>
            <a:endParaRPr lang="en-GB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49186" y="1436914"/>
            <a:ext cx="8343900" cy="4441372"/>
            <a:chOff x="1649186" y="1436914"/>
            <a:chExt cx="8343900" cy="4441372"/>
          </a:xfrm>
        </p:grpSpPr>
        <p:sp>
          <p:nvSpPr>
            <p:cNvPr id="7" name="TextBox 6"/>
            <p:cNvSpPr txBox="1"/>
            <p:nvPr/>
          </p:nvSpPr>
          <p:spPr>
            <a:xfrm>
              <a:off x="1649186" y="1436914"/>
              <a:ext cx="8343900" cy="4441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8" name="Google Shape;569;p72"/>
            <p:cNvSpPr/>
            <p:nvPr/>
          </p:nvSpPr>
          <p:spPr>
            <a:xfrm>
              <a:off x="4953560" y="3074340"/>
              <a:ext cx="1300477" cy="1300477"/>
            </a:xfrm>
            <a:prstGeom prst="rect">
              <a:avLst/>
            </a:prstGeom>
            <a:solidFill>
              <a:srgbClr val="FFAD1A"/>
            </a:solidFill>
            <a:ln cap="flat">
              <a:noFill/>
              <a:prstDash val="solid"/>
            </a:ln>
          </p:spPr>
          <p:txBody>
            <a:bodyPr vert="horz" wrap="square" lIns="91421" tIns="45701" rIns="91421" bIns="45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/>
                  <a:ea typeface="Arial"/>
                  <a:cs typeface="Arial"/>
                </a:rPr>
                <a:t>Puppet </a:t>
              </a:r>
              <a:br>
                <a:rPr lang="en-US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/>
                  <a:ea typeface="Arial"/>
                  <a:cs typeface="Arial"/>
                </a:rPr>
              </a:br>
              <a:r>
                <a:rPr lang="en-US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/>
                  <a:ea typeface="Arial"/>
                  <a:cs typeface="Arial"/>
                </a:rPr>
                <a:t>Master</a:t>
              </a:r>
            </a:p>
          </p:txBody>
        </p:sp>
        <p:cxnSp>
          <p:nvCxnSpPr>
            <p:cNvPr id="9" name="Google Shape;573;p72"/>
            <p:cNvCxnSpPr>
              <a:stCxn id="8" idx="3"/>
            </p:cNvCxnSpPr>
            <p:nvPr/>
          </p:nvCxnSpPr>
          <p:spPr>
            <a:xfrm rot="10800009" flipH="1">
              <a:off x="6254029" y="2685675"/>
              <a:ext cx="1818605" cy="1038904"/>
            </a:xfrm>
            <a:prstGeom prst="bentConnector3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cxnSp>
          <p:nvCxnSpPr>
            <p:cNvPr id="10" name="Google Shape;574;p72"/>
            <p:cNvCxnSpPr>
              <a:stCxn id="8" idx="3"/>
            </p:cNvCxnSpPr>
            <p:nvPr/>
          </p:nvCxnSpPr>
          <p:spPr>
            <a:xfrm>
              <a:off x="6254038" y="3724579"/>
              <a:ext cx="1818605" cy="1036198"/>
            </a:xfrm>
            <a:prstGeom prst="bentConnector3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cxnSp>
          <p:nvCxnSpPr>
            <p:cNvPr id="11" name="Google Shape;575;p72"/>
            <p:cNvCxnSpPr>
              <a:stCxn id="8" idx="3"/>
              <a:endCxn id="31" idx="1"/>
            </p:cNvCxnSpPr>
            <p:nvPr/>
          </p:nvCxnSpPr>
          <p:spPr>
            <a:xfrm flipV="1">
              <a:off x="6254037" y="3724575"/>
              <a:ext cx="1818642" cy="4"/>
            </a:xfrm>
            <a:prstGeom prst="straightConnector1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grpSp>
          <p:nvGrpSpPr>
            <p:cNvPr id="12" name="Group 5"/>
            <p:cNvGrpSpPr/>
            <p:nvPr/>
          </p:nvGrpSpPr>
          <p:grpSpPr>
            <a:xfrm>
              <a:off x="8072679" y="3465493"/>
              <a:ext cx="1559564" cy="777249"/>
              <a:chOff x="8072679" y="3465493"/>
              <a:chExt cx="1559564" cy="777249"/>
            </a:xfrm>
          </p:grpSpPr>
          <p:grpSp>
            <p:nvGrpSpPr>
              <p:cNvPr id="29" name="Google Shape;570;p72"/>
              <p:cNvGrpSpPr/>
              <p:nvPr/>
            </p:nvGrpSpPr>
            <p:grpSpPr>
              <a:xfrm>
                <a:off x="8072679" y="3465493"/>
                <a:ext cx="1559564" cy="777249"/>
                <a:chOff x="8072679" y="3465493"/>
                <a:chExt cx="1559564" cy="777249"/>
              </a:xfrm>
            </p:grpSpPr>
            <p:sp>
              <p:nvSpPr>
                <p:cNvPr id="31" name="Google Shape;571;p72"/>
                <p:cNvSpPr/>
                <p:nvPr/>
              </p:nvSpPr>
              <p:spPr>
                <a:xfrm>
                  <a:off x="8072679" y="3465493"/>
                  <a:ext cx="1300477" cy="518163"/>
                </a:xfrm>
                <a:prstGeom prst="rect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</a:rPr>
                    <a:t>Agent</a:t>
                  </a:r>
                </a:p>
              </p:txBody>
            </p:sp>
            <p:sp>
              <p:nvSpPr>
                <p:cNvPr id="32" name="Google Shape;572;p72"/>
                <p:cNvSpPr/>
                <p:nvPr/>
              </p:nvSpPr>
              <p:spPr>
                <a:xfrm>
                  <a:off x="9114080" y="3724579"/>
                  <a:ext cx="518163" cy="51816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GB" sz="1800" b="0" i="0" u="none" strike="noStrike" kern="1200" cap="none" spc="0" baseline="0">
                    <a:solidFill>
                      <a:srgbClr val="FFAD1A"/>
                    </a:solidFill>
                    <a:uFillTx/>
                    <a:latin typeface="Arial"/>
                    <a:ea typeface="Arial"/>
                    <a:cs typeface="Arial"/>
                  </a:endParaRPr>
                </a:p>
              </p:txBody>
            </p:sp>
          </p:grpSp>
          <p:pic>
            <p:nvPicPr>
              <p:cNvPr id="30" name="Google Shape;576;p72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9200436" y="3790681"/>
                <a:ext cx="349245" cy="385959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13" name="Google Shape;577;p72"/>
            <p:cNvGrpSpPr/>
            <p:nvPr/>
          </p:nvGrpSpPr>
          <p:grpSpPr>
            <a:xfrm>
              <a:off x="8072679" y="2426634"/>
              <a:ext cx="1559564" cy="777249"/>
              <a:chOff x="8072679" y="2426634"/>
              <a:chExt cx="1559564" cy="777249"/>
            </a:xfrm>
          </p:grpSpPr>
          <p:grpSp>
            <p:nvGrpSpPr>
              <p:cNvPr id="25" name="Google Shape;578;p72"/>
              <p:cNvGrpSpPr/>
              <p:nvPr/>
            </p:nvGrpSpPr>
            <p:grpSpPr>
              <a:xfrm>
                <a:off x="8072679" y="2426634"/>
                <a:ext cx="1559564" cy="777249"/>
                <a:chOff x="8072679" y="2426634"/>
                <a:chExt cx="1559564" cy="777249"/>
              </a:xfrm>
            </p:grpSpPr>
            <p:sp>
              <p:nvSpPr>
                <p:cNvPr id="27" name="Google Shape;579;p72"/>
                <p:cNvSpPr/>
                <p:nvPr/>
              </p:nvSpPr>
              <p:spPr>
                <a:xfrm>
                  <a:off x="8072679" y="2426634"/>
                  <a:ext cx="1300477" cy="518163"/>
                </a:xfrm>
                <a:prstGeom prst="rect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</a:rPr>
                    <a:t>Agent</a:t>
                  </a:r>
                </a:p>
              </p:txBody>
            </p:sp>
            <p:sp>
              <p:nvSpPr>
                <p:cNvPr id="28" name="Google Shape;580;p72"/>
                <p:cNvSpPr/>
                <p:nvPr/>
              </p:nvSpPr>
              <p:spPr>
                <a:xfrm>
                  <a:off x="9114080" y="2685720"/>
                  <a:ext cx="518163" cy="51816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GB" sz="1800" b="0" i="0" u="none" strike="noStrike" kern="1200" cap="none" spc="0" baseline="0">
                    <a:solidFill>
                      <a:srgbClr val="FFAD1A"/>
                    </a:solidFill>
                    <a:uFillTx/>
                    <a:latin typeface="Arial"/>
                    <a:ea typeface="Arial"/>
                    <a:cs typeface="Arial"/>
                  </a:endParaRPr>
                </a:p>
              </p:txBody>
            </p:sp>
          </p:grpSp>
          <p:pic>
            <p:nvPicPr>
              <p:cNvPr id="26" name="Google Shape;581;p72"/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9196632" y="2780964"/>
                <a:ext cx="353058" cy="353058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14" name="Google Shape;582;p72"/>
            <p:cNvGrpSpPr/>
            <p:nvPr/>
          </p:nvGrpSpPr>
          <p:grpSpPr>
            <a:xfrm>
              <a:off x="8072679" y="4501819"/>
              <a:ext cx="1559564" cy="777240"/>
              <a:chOff x="8072679" y="4501819"/>
              <a:chExt cx="1559564" cy="777240"/>
            </a:xfrm>
          </p:grpSpPr>
          <p:grpSp>
            <p:nvGrpSpPr>
              <p:cNvPr id="21" name="Google Shape;583;p72"/>
              <p:cNvGrpSpPr/>
              <p:nvPr/>
            </p:nvGrpSpPr>
            <p:grpSpPr>
              <a:xfrm>
                <a:off x="8072679" y="4501819"/>
                <a:ext cx="1559564" cy="777240"/>
                <a:chOff x="8072679" y="4501819"/>
                <a:chExt cx="1559564" cy="777240"/>
              </a:xfrm>
            </p:grpSpPr>
            <p:sp>
              <p:nvSpPr>
                <p:cNvPr id="23" name="Google Shape;584;p72"/>
                <p:cNvSpPr/>
                <p:nvPr/>
              </p:nvSpPr>
              <p:spPr>
                <a:xfrm>
                  <a:off x="8072679" y="4501819"/>
                  <a:ext cx="1300477" cy="518163"/>
                </a:xfrm>
                <a:prstGeom prst="rect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</a:rPr>
                    <a:t>Agent</a:t>
                  </a:r>
                </a:p>
              </p:txBody>
            </p:sp>
            <p:sp>
              <p:nvSpPr>
                <p:cNvPr id="24" name="Google Shape;585;p72"/>
                <p:cNvSpPr/>
                <p:nvPr/>
              </p:nvSpPr>
              <p:spPr>
                <a:xfrm>
                  <a:off x="9114080" y="4760896"/>
                  <a:ext cx="518163" cy="51816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GB" sz="1800" b="0" i="0" u="none" strike="noStrike" kern="1200" cap="none" spc="0" baseline="0">
                    <a:solidFill>
                      <a:srgbClr val="FFAD1A"/>
                    </a:solidFill>
                    <a:uFillTx/>
                    <a:latin typeface="Arial"/>
                    <a:ea typeface="Arial"/>
                    <a:cs typeface="Arial"/>
                  </a:endParaRPr>
                </a:p>
              </p:txBody>
            </p:sp>
          </p:grpSp>
          <p:pic>
            <p:nvPicPr>
              <p:cNvPr id="22" name="Google Shape;586;p72"/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rcRect/>
              <a:stretch>
                <a:fillRect/>
              </a:stretch>
            </p:blipFill>
            <p:spPr>
              <a:xfrm>
                <a:off x="9234726" y="4852336"/>
                <a:ext cx="297180" cy="297180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pic>
          <p:nvPicPr>
            <p:cNvPr id="15" name="Google Shape;587;p72"/>
            <p:cNvPicPr>
              <a:picLocks noChangeAspect="1"/>
            </p:cNvPicPr>
            <p:nvPr/>
          </p:nvPicPr>
          <p:blipFill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4938454" y="2193919"/>
              <a:ext cx="1330689" cy="390558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16" name="Google Shape;588;p72"/>
            <p:cNvCxnSpPr>
              <a:endCxn id="8" idx="0"/>
            </p:cNvCxnSpPr>
            <p:nvPr/>
          </p:nvCxnSpPr>
          <p:spPr>
            <a:xfrm>
              <a:off x="5603799" y="2685839"/>
              <a:ext cx="0" cy="388501"/>
            </a:xfrm>
            <a:prstGeom prst="straightConnector1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pic>
          <p:nvPicPr>
            <p:cNvPr id="17" name="Google Shape;589;p72"/>
            <p:cNvPicPr>
              <a:picLocks noChangeAspect="1"/>
            </p:cNvPicPr>
            <p:nvPr/>
          </p:nvPicPr>
          <p:blipFill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1871273" y="3026078"/>
              <a:ext cx="1397002" cy="1397002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18" name="Google Shape;590;p72"/>
            <p:cNvCxnSpPr>
              <a:endCxn id="8" idx="1"/>
            </p:cNvCxnSpPr>
            <p:nvPr/>
          </p:nvCxnSpPr>
          <p:spPr>
            <a:xfrm>
              <a:off x="3119960" y="3724579"/>
              <a:ext cx="1833600" cy="0"/>
            </a:xfrm>
            <a:prstGeom prst="straightConnector1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sp>
          <p:nvSpPr>
            <p:cNvPr id="19" name="Google Shape;591;p72"/>
            <p:cNvSpPr/>
            <p:nvPr/>
          </p:nvSpPr>
          <p:spPr>
            <a:xfrm>
              <a:off x="3323514" y="3206416"/>
              <a:ext cx="1300477" cy="51816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45701" rIns="91421" bIns="45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User Interface</a:t>
              </a:r>
            </a:p>
          </p:txBody>
        </p:sp>
        <p:sp>
          <p:nvSpPr>
            <p:cNvPr id="20" name="Google Shape;592;p72"/>
            <p:cNvSpPr/>
            <p:nvPr/>
          </p:nvSpPr>
          <p:spPr>
            <a:xfrm>
              <a:off x="1948879" y="4423080"/>
              <a:ext cx="1300477" cy="51816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45701" rIns="91421" bIns="45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Puppet</a:t>
              </a:r>
              <a:b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</a:br>
              <a: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User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dirty="0" smtClean="0"/>
              <a:t>Demo (2) </a:t>
            </a:r>
            <a:r>
              <a:rPr lang="en-GB" dirty="0"/>
              <a:t>– Correcting/Reporting a change</a:t>
            </a:r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49186" y="1436914"/>
            <a:ext cx="8343900" cy="4441372"/>
            <a:chOff x="1649186" y="1436914"/>
            <a:chExt cx="8343900" cy="4441372"/>
          </a:xfrm>
        </p:grpSpPr>
        <p:sp>
          <p:nvSpPr>
            <p:cNvPr id="7" name="TextBox 6"/>
            <p:cNvSpPr txBox="1"/>
            <p:nvPr/>
          </p:nvSpPr>
          <p:spPr>
            <a:xfrm>
              <a:off x="1649186" y="1436914"/>
              <a:ext cx="8343900" cy="4441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8" name="Google Shape;569;p72"/>
            <p:cNvSpPr/>
            <p:nvPr/>
          </p:nvSpPr>
          <p:spPr>
            <a:xfrm>
              <a:off x="4953560" y="3074340"/>
              <a:ext cx="1300477" cy="1300477"/>
            </a:xfrm>
            <a:prstGeom prst="rect">
              <a:avLst/>
            </a:prstGeom>
            <a:solidFill>
              <a:srgbClr val="FFAD1A"/>
            </a:solidFill>
            <a:ln cap="flat">
              <a:noFill/>
              <a:prstDash val="solid"/>
            </a:ln>
          </p:spPr>
          <p:txBody>
            <a:bodyPr vert="horz" wrap="square" lIns="91421" tIns="45701" rIns="91421" bIns="45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/>
                  <a:ea typeface="Arial"/>
                  <a:cs typeface="Arial"/>
                </a:rPr>
                <a:t>Puppet </a:t>
              </a:r>
              <a:br>
                <a:rPr lang="en-US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/>
                  <a:ea typeface="Arial"/>
                  <a:cs typeface="Arial"/>
                </a:rPr>
              </a:br>
              <a:r>
                <a:rPr lang="en-US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/>
                  <a:ea typeface="Arial"/>
                  <a:cs typeface="Arial"/>
                </a:rPr>
                <a:t>Master</a:t>
              </a:r>
            </a:p>
          </p:txBody>
        </p:sp>
        <p:cxnSp>
          <p:nvCxnSpPr>
            <p:cNvPr id="9" name="Google Shape;573;p72"/>
            <p:cNvCxnSpPr>
              <a:stCxn id="8" idx="3"/>
            </p:cNvCxnSpPr>
            <p:nvPr/>
          </p:nvCxnSpPr>
          <p:spPr>
            <a:xfrm rot="10800009" flipH="1">
              <a:off x="6254029" y="2685675"/>
              <a:ext cx="1818605" cy="1038904"/>
            </a:xfrm>
            <a:prstGeom prst="bentConnector3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cxnSp>
          <p:nvCxnSpPr>
            <p:cNvPr id="10" name="Google Shape;574;p72"/>
            <p:cNvCxnSpPr>
              <a:stCxn id="8" idx="3"/>
            </p:cNvCxnSpPr>
            <p:nvPr/>
          </p:nvCxnSpPr>
          <p:spPr>
            <a:xfrm>
              <a:off x="6254038" y="3724579"/>
              <a:ext cx="1818605" cy="1036198"/>
            </a:xfrm>
            <a:prstGeom prst="bentConnector3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cxnSp>
          <p:nvCxnSpPr>
            <p:cNvPr id="11" name="Google Shape;575;p72"/>
            <p:cNvCxnSpPr>
              <a:stCxn id="8" idx="3"/>
              <a:endCxn id="31" idx="1"/>
            </p:cNvCxnSpPr>
            <p:nvPr/>
          </p:nvCxnSpPr>
          <p:spPr>
            <a:xfrm flipV="1">
              <a:off x="6254037" y="3724575"/>
              <a:ext cx="1818642" cy="4"/>
            </a:xfrm>
            <a:prstGeom prst="straightConnector1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grpSp>
          <p:nvGrpSpPr>
            <p:cNvPr id="12" name="Group 5"/>
            <p:cNvGrpSpPr/>
            <p:nvPr/>
          </p:nvGrpSpPr>
          <p:grpSpPr>
            <a:xfrm>
              <a:off x="8072679" y="3465493"/>
              <a:ext cx="1559564" cy="777249"/>
              <a:chOff x="8072679" y="3465493"/>
              <a:chExt cx="1559564" cy="777249"/>
            </a:xfrm>
          </p:grpSpPr>
          <p:grpSp>
            <p:nvGrpSpPr>
              <p:cNvPr id="29" name="Google Shape;570;p72"/>
              <p:cNvGrpSpPr/>
              <p:nvPr/>
            </p:nvGrpSpPr>
            <p:grpSpPr>
              <a:xfrm>
                <a:off x="8072679" y="3465493"/>
                <a:ext cx="1559564" cy="777249"/>
                <a:chOff x="8072679" y="3465493"/>
                <a:chExt cx="1559564" cy="777249"/>
              </a:xfrm>
            </p:grpSpPr>
            <p:sp>
              <p:nvSpPr>
                <p:cNvPr id="31" name="Google Shape;571;p72"/>
                <p:cNvSpPr/>
                <p:nvPr/>
              </p:nvSpPr>
              <p:spPr>
                <a:xfrm>
                  <a:off x="8072679" y="3465493"/>
                  <a:ext cx="1300477" cy="518163"/>
                </a:xfrm>
                <a:prstGeom prst="rect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</a:rPr>
                    <a:t>Agent</a:t>
                  </a:r>
                </a:p>
              </p:txBody>
            </p:sp>
            <p:sp>
              <p:nvSpPr>
                <p:cNvPr id="32" name="Google Shape;572;p72"/>
                <p:cNvSpPr/>
                <p:nvPr/>
              </p:nvSpPr>
              <p:spPr>
                <a:xfrm>
                  <a:off x="9114080" y="3724579"/>
                  <a:ext cx="518163" cy="51816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GB" sz="1800" b="0" i="0" u="none" strike="noStrike" kern="1200" cap="none" spc="0" baseline="0">
                    <a:solidFill>
                      <a:srgbClr val="FFAD1A"/>
                    </a:solidFill>
                    <a:uFillTx/>
                    <a:latin typeface="Arial"/>
                    <a:ea typeface="Arial"/>
                    <a:cs typeface="Arial"/>
                  </a:endParaRPr>
                </a:p>
              </p:txBody>
            </p:sp>
          </p:grpSp>
          <p:pic>
            <p:nvPicPr>
              <p:cNvPr id="30" name="Google Shape;576;p72"/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/>
              <a:stretch>
                <a:fillRect/>
              </a:stretch>
            </p:blipFill>
            <p:spPr>
              <a:xfrm>
                <a:off x="9200436" y="3790681"/>
                <a:ext cx="349245" cy="385959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13" name="Google Shape;577;p72"/>
            <p:cNvGrpSpPr/>
            <p:nvPr/>
          </p:nvGrpSpPr>
          <p:grpSpPr>
            <a:xfrm>
              <a:off x="8072679" y="2426634"/>
              <a:ext cx="1559564" cy="777249"/>
              <a:chOff x="8072679" y="2426634"/>
              <a:chExt cx="1559564" cy="777249"/>
            </a:xfrm>
          </p:grpSpPr>
          <p:grpSp>
            <p:nvGrpSpPr>
              <p:cNvPr id="25" name="Google Shape;578;p72"/>
              <p:cNvGrpSpPr/>
              <p:nvPr/>
            </p:nvGrpSpPr>
            <p:grpSpPr>
              <a:xfrm>
                <a:off x="8072679" y="2426634"/>
                <a:ext cx="1559564" cy="777249"/>
                <a:chOff x="8072679" y="2426634"/>
                <a:chExt cx="1559564" cy="777249"/>
              </a:xfrm>
            </p:grpSpPr>
            <p:sp>
              <p:nvSpPr>
                <p:cNvPr id="27" name="Google Shape;579;p72"/>
                <p:cNvSpPr/>
                <p:nvPr/>
              </p:nvSpPr>
              <p:spPr>
                <a:xfrm>
                  <a:off x="8072679" y="2426634"/>
                  <a:ext cx="1300477" cy="518163"/>
                </a:xfrm>
                <a:prstGeom prst="rect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</a:rPr>
                    <a:t>Agent</a:t>
                  </a:r>
                </a:p>
              </p:txBody>
            </p:sp>
            <p:sp>
              <p:nvSpPr>
                <p:cNvPr id="28" name="Google Shape;580;p72"/>
                <p:cNvSpPr/>
                <p:nvPr/>
              </p:nvSpPr>
              <p:spPr>
                <a:xfrm>
                  <a:off x="9114080" y="2685720"/>
                  <a:ext cx="518163" cy="51816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GB" sz="1800" b="0" i="0" u="none" strike="noStrike" kern="1200" cap="none" spc="0" baseline="0">
                    <a:solidFill>
                      <a:srgbClr val="FFAD1A"/>
                    </a:solidFill>
                    <a:uFillTx/>
                    <a:latin typeface="Arial"/>
                    <a:ea typeface="Arial"/>
                    <a:cs typeface="Arial"/>
                  </a:endParaRPr>
                </a:p>
              </p:txBody>
            </p:sp>
          </p:grpSp>
          <p:pic>
            <p:nvPicPr>
              <p:cNvPr id="26" name="Google Shape;581;p72"/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/>
              <a:stretch>
                <a:fillRect/>
              </a:stretch>
            </p:blipFill>
            <p:spPr>
              <a:xfrm>
                <a:off x="9196632" y="2780964"/>
                <a:ext cx="353058" cy="353058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14" name="Google Shape;582;p72"/>
            <p:cNvGrpSpPr/>
            <p:nvPr/>
          </p:nvGrpSpPr>
          <p:grpSpPr>
            <a:xfrm>
              <a:off x="8072679" y="4501819"/>
              <a:ext cx="1559564" cy="777240"/>
              <a:chOff x="8072679" y="4501819"/>
              <a:chExt cx="1559564" cy="777240"/>
            </a:xfrm>
          </p:grpSpPr>
          <p:grpSp>
            <p:nvGrpSpPr>
              <p:cNvPr id="21" name="Google Shape;583;p72"/>
              <p:cNvGrpSpPr/>
              <p:nvPr/>
            </p:nvGrpSpPr>
            <p:grpSpPr>
              <a:xfrm>
                <a:off x="8072679" y="4501819"/>
                <a:ext cx="1559564" cy="777240"/>
                <a:chOff x="8072679" y="4501819"/>
                <a:chExt cx="1559564" cy="777240"/>
              </a:xfrm>
            </p:grpSpPr>
            <p:sp>
              <p:nvSpPr>
                <p:cNvPr id="23" name="Google Shape;584;p72"/>
                <p:cNvSpPr/>
                <p:nvPr/>
              </p:nvSpPr>
              <p:spPr>
                <a:xfrm>
                  <a:off x="8072679" y="4501819"/>
                  <a:ext cx="1300477" cy="518163"/>
                </a:xfrm>
                <a:prstGeom prst="rect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4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Arial"/>
                      <a:ea typeface="Arial"/>
                      <a:cs typeface="Arial"/>
                    </a:rPr>
                    <a:t>Agent</a:t>
                  </a:r>
                </a:p>
              </p:txBody>
            </p:sp>
            <p:sp>
              <p:nvSpPr>
                <p:cNvPr id="24" name="Google Shape;585;p72"/>
                <p:cNvSpPr/>
                <p:nvPr/>
              </p:nvSpPr>
              <p:spPr>
                <a:xfrm>
                  <a:off x="9114080" y="4760896"/>
                  <a:ext cx="518163" cy="51816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21" tIns="45701" rIns="91421" bIns="45701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GB" sz="1800" b="0" i="0" u="none" strike="noStrike" kern="1200" cap="none" spc="0" baseline="0">
                    <a:solidFill>
                      <a:srgbClr val="FFAD1A"/>
                    </a:solidFill>
                    <a:uFillTx/>
                    <a:latin typeface="Arial"/>
                    <a:ea typeface="Arial"/>
                    <a:cs typeface="Arial"/>
                  </a:endParaRPr>
                </a:p>
              </p:txBody>
            </p:sp>
          </p:grpSp>
          <p:pic>
            <p:nvPicPr>
              <p:cNvPr id="22" name="Google Shape;586;p72"/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rcRect/>
              <a:stretch>
                <a:fillRect/>
              </a:stretch>
            </p:blipFill>
            <p:spPr>
              <a:xfrm>
                <a:off x="9234726" y="4852336"/>
                <a:ext cx="297180" cy="297180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pic>
          <p:nvPicPr>
            <p:cNvPr id="15" name="Google Shape;587;p72"/>
            <p:cNvPicPr>
              <a:picLocks noChangeAspect="1"/>
            </p:cNvPicPr>
            <p:nvPr/>
          </p:nvPicPr>
          <p:blipFill>
            <a:blip r:embed="rId6">
              <a:alphaModFix/>
            </a:blip>
            <a:srcRect/>
            <a:stretch>
              <a:fillRect/>
            </a:stretch>
          </p:blipFill>
          <p:spPr>
            <a:xfrm>
              <a:off x="4938454" y="2193919"/>
              <a:ext cx="1330689" cy="390558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16" name="Google Shape;588;p72"/>
            <p:cNvCxnSpPr>
              <a:endCxn id="8" idx="0"/>
            </p:cNvCxnSpPr>
            <p:nvPr/>
          </p:nvCxnSpPr>
          <p:spPr>
            <a:xfrm>
              <a:off x="5603799" y="2685839"/>
              <a:ext cx="0" cy="388501"/>
            </a:xfrm>
            <a:prstGeom prst="straightConnector1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pic>
          <p:nvPicPr>
            <p:cNvPr id="17" name="Google Shape;589;p72"/>
            <p:cNvPicPr>
              <a:picLocks noChangeAspect="1"/>
            </p:cNvPicPr>
            <p:nvPr/>
          </p:nvPicPr>
          <p:blipFill>
            <a:blip r:embed="rId7">
              <a:alphaModFix/>
            </a:blip>
            <a:srcRect/>
            <a:stretch>
              <a:fillRect/>
            </a:stretch>
          </p:blipFill>
          <p:spPr>
            <a:xfrm>
              <a:off x="1871273" y="3026078"/>
              <a:ext cx="1397002" cy="1397002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18" name="Google Shape;590;p72"/>
            <p:cNvCxnSpPr>
              <a:endCxn id="8" idx="1"/>
            </p:cNvCxnSpPr>
            <p:nvPr/>
          </p:nvCxnSpPr>
          <p:spPr>
            <a:xfrm>
              <a:off x="3119960" y="3724579"/>
              <a:ext cx="1833600" cy="0"/>
            </a:xfrm>
            <a:prstGeom prst="straightConnector1">
              <a:avLst/>
            </a:prstGeom>
            <a:noFill/>
            <a:ln w="25402" cap="flat">
              <a:solidFill>
                <a:srgbClr val="000000"/>
              </a:solidFill>
              <a:prstDash val="solid"/>
              <a:round/>
              <a:tailEnd type="arrow"/>
            </a:ln>
          </p:spPr>
        </p:cxnSp>
        <p:sp>
          <p:nvSpPr>
            <p:cNvPr id="19" name="Google Shape;591;p72"/>
            <p:cNvSpPr/>
            <p:nvPr/>
          </p:nvSpPr>
          <p:spPr>
            <a:xfrm>
              <a:off x="3323514" y="3206416"/>
              <a:ext cx="1300477" cy="51816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45701" rIns="91421" bIns="45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User Interface</a:t>
              </a:r>
            </a:p>
          </p:txBody>
        </p:sp>
        <p:sp>
          <p:nvSpPr>
            <p:cNvPr id="20" name="Google Shape;592;p72"/>
            <p:cNvSpPr/>
            <p:nvPr/>
          </p:nvSpPr>
          <p:spPr>
            <a:xfrm>
              <a:off x="1948879" y="4423080"/>
              <a:ext cx="1300477" cy="51816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45701" rIns="91421" bIns="45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Puppet</a:t>
              </a:r>
              <a:b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</a:br>
              <a:r>
                <a:rPr lang="en-US" sz="14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0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DSC and Puppet: best of both worlds</a:t>
            </a:r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Doing more with less. </a:t>
            </a:r>
          </a:p>
          <a:p>
            <a:pPr lvl="0"/>
            <a:r>
              <a:rPr lang="en-GB"/>
              <a:t/>
            </a:r>
            <a:br>
              <a:rPr lang="en-GB"/>
            </a:br>
            <a:r>
              <a:rPr lang="en-GB"/>
              <a:t>Infrastructure as code that all teams can use.</a:t>
            </a:r>
          </a:p>
          <a:p>
            <a:pPr lvl="0"/>
            <a:r>
              <a:rPr lang="en-GB"/>
              <a:t/>
            </a:r>
            <a:br>
              <a:rPr lang="en-GB"/>
            </a:br>
            <a:r>
              <a:rPr lang="en-GB"/>
              <a:t>Apply your PowerShell DSC skills with Puppet.</a:t>
            </a:r>
          </a:p>
          <a:p>
            <a:pPr lvl="0"/>
            <a:r>
              <a:rPr lang="en-GB"/>
              <a:t/>
            </a:r>
            <a:br>
              <a:rPr lang="en-GB"/>
            </a:br>
            <a:r>
              <a:rPr lang="en-GB"/>
              <a:t>Get going quickly with Puppet</a:t>
            </a:r>
          </a:p>
          <a:p>
            <a:pPr lvl="0"/>
            <a:endParaRPr lang="en-GB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 txBox="1"/>
          <p:nvPr/>
        </p:nvSpPr>
        <p:spPr>
          <a:xfrm>
            <a:off x="9180576" y="6327648"/>
            <a:ext cx="217627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Resources (1) – Demo and DSC Repos</a:t>
            </a:r>
            <a:endParaRPr lang="en-GB" dirty="0"/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>
          <a:xfrm>
            <a:off x="838203" y="1809470"/>
            <a:ext cx="10776853" cy="579281"/>
          </a:xfr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r>
              <a:rPr lang="en-GB" sz="3200" u="sng" dirty="0" smtClean="0">
                <a:ea typeface="+mn-ea"/>
              </a:rPr>
              <a:t>github.com/</a:t>
            </a:r>
            <a:r>
              <a:rPr lang="en-GB" sz="3200" u="sng" dirty="0" err="1" smtClean="0">
                <a:ea typeface="+mn-ea"/>
              </a:rPr>
              <a:t>jcoconnor</a:t>
            </a:r>
            <a:r>
              <a:rPr lang="en-GB" sz="3200" u="sng" dirty="0" smtClean="0">
                <a:ea typeface="+mn-ea"/>
              </a:rPr>
              <a:t>/</a:t>
            </a:r>
            <a:r>
              <a:rPr lang="en-GB" sz="3200" u="sng" dirty="0" err="1" smtClean="0">
                <a:ea typeface="+mn-ea"/>
              </a:rPr>
              <a:t>pscconfeu-dsc</a:t>
            </a:r>
            <a:endParaRPr lang="en-GB" sz="3200" u="sng" dirty="0">
              <a:ea typeface="+mn-ea"/>
            </a:endParaRPr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38203" y="2447900"/>
            <a:ext cx="10112825" cy="604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None/>
            </a:pPr>
            <a:r>
              <a:rPr lang="en-GB" sz="2400" dirty="0">
                <a:solidFill>
                  <a:srgbClr val="000000"/>
                </a:solidFill>
                <a:latin typeface="Segoe UI" pitchFamily="34"/>
                <a:cs typeface="Segoe UI" pitchFamily="34"/>
              </a:rPr>
              <a:t>Main File of Interest</a:t>
            </a:r>
            <a:r>
              <a:rPr lang="en-GB" sz="2400" dirty="0" smtClean="0">
                <a:solidFill>
                  <a:srgbClr val="000000"/>
                </a:solidFill>
                <a:latin typeface="Segoe UI" pitchFamily="34"/>
                <a:cs typeface="Segoe UI" pitchFamily="34"/>
              </a:rPr>
              <a:t>: </a:t>
            </a:r>
            <a:r>
              <a:rPr lang="en-GB" sz="2400" u="sng" dirty="0" smtClean="0">
                <a:solidFill>
                  <a:srgbClr val="000000"/>
                </a:solidFill>
                <a:latin typeface="Segoe UI" pitchFamily="34"/>
                <a:cs typeface="Segoe UI" pitchFamily="34"/>
                <a:hlinkClick r:id="rId3"/>
              </a:rPr>
              <a:t>site/profile/manifests/</a:t>
            </a:r>
            <a:r>
              <a:rPr lang="en-GB" sz="2400" u="sng" dirty="0" err="1" smtClean="0">
                <a:solidFill>
                  <a:srgbClr val="000000"/>
                </a:solidFill>
                <a:latin typeface="Segoe UI" pitchFamily="34"/>
                <a:cs typeface="Segoe UI" pitchFamily="34"/>
                <a:hlinkClick r:id="rId3"/>
              </a:rPr>
              <a:t>wsus</a:t>
            </a:r>
            <a:r>
              <a:rPr lang="en-GB" sz="2400" u="sng" dirty="0" smtClean="0">
                <a:solidFill>
                  <a:srgbClr val="000000"/>
                </a:solidFill>
                <a:latin typeface="Segoe UI" pitchFamily="34"/>
                <a:cs typeface="Segoe UI" pitchFamily="34"/>
                <a:hlinkClick r:id="rId3"/>
              </a:rPr>
              <a:t>/server/</a:t>
            </a:r>
            <a:r>
              <a:rPr lang="en-GB" sz="2400" u="sng" dirty="0" err="1" smtClean="0">
                <a:solidFill>
                  <a:srgbClr val="000000"/>
                </a:solidFill>
                <a:latin typeface="Segoe UI" pitchFamily="34"/>
                <a:cs typeface="Segoe UI" pitchFamily="34"/>
                <a:hlinkClick r:id="rId3"/>
              </a:rPr>
              <a:t>wsus_server.pp</a:t>
            </a:r>
            <a:endParaRPr lang="en-GB" sz="2400" u="sng" dirty="0" smtClean="0">
              <a:solidFill>
                <a:srgbClr val="000000"/>
              </a:solidFill>
              <a:latin typeface="Segoe UI" pitchFamily="34"/>
              <a:cs typeface="Segoe UI" pitchFamily="34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None/>
            </a:pPr>
            <a:r>
              <a:rPr lang="en-GB" sz="2400" i="1" u="sng" dirty="0" smtClean="0">
                <a:solidFill>
                  <a:srgbClr val="000000"/>
                </a:solidFill>
                <a:latin typeface="Segoe UI" pitchFamily="34"/>
                <a:cs typeface="Segoe UI" pitchFamily="34"/>
              </a:rPr>
              <a:t>Repo also includes some other examples of Puppet code used to configure the Demo Server with some </a:t>
            </a:r>
            <a:r>
              <a:rPr lang="en-GB" sz="2400" i="1" u="sng" smtClean="0">
                <a:solidFill>
                  <a:srgbClr val="000000"/>
                </a:solidFill>
                <a:latin typeface="Segoe UI" pitchFamily="34"/>
                <a:cs typeface="Segoe UI" pitchFamily="34"/>
              </a:rPr>
              <a:t>useful Packages.</a:t>
            </a:r>
            <a:endParaRPr lang="en-GB" sz="2400" i="1" u="sng" dirty="0">
              <a:solidFill>
                <a:srgbClr val="000000"/>
              </a:solidFill>
              <a:latin typeface="Segoe UI" pitchFamily="34"/>
              <a:cs typeface="Segoe UI" pitchFamily="34"/>
            </a:endParaRPr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838203" y="4006491"/>
            <a:ext cx="10776853" cy="5792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None/>
              <a:tabLst/>
              <a:def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defRPr>
            </a:lvl1pPr>
            <a:lvl2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None/>
              <a:tabLst/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defRPr>
            </a:lvl2pPr>
            <a:lvl3pPr marL="914400" marR="0" lvl="2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None/>
              <a:tabLst/>
              <a:defRPr lang="de-DE" sz="20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u="sng" dirty="0"/>
              <a:t>github.com/</a:t>
            </a:r>
            <a:r>
              <a:rPr lang="en-GB" sz="3200" u="sng" dirty="0" err="1"/>
              <a:t>mgreenegit</a:t>
            </a:r>
            <a:r>
              <a:rPr lang="en-GB" sz="3200" u="sng" dirty="0"/>
              <a:t>/</a:t>
            </a:r>
            <a:r>
              <a:rPr lang="en-GB" sz="3200" u="sng" dirty="0" err="1"/>
              <a:t>UpdateServicesDsc</a:t>
            </a:r>
            <a:endParaRPr lang="en-GB" sz="3200" u="sng" dirty="0"/>
          </a:p>
        </p:txBody>
      </p:sp>
      <p:sp>
        <p:nvSpPr>
          <p:cNvPr id="7" name="Rectangle 2"/>
          <p:cNvSpPr/>
          <p:nvPr/>
        </p:nvSpPr>
        <p:spPr>
          <a:xfrm>
            <a:off x="838203" y="4704327"/>
            <a:ext cx="10666612" cy="1089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 pitchFamily="34"/>
              <a:buNone/>
            </a:pPr>
            <a:r>
              <a:rPr lang="en-GB" sz="3200" u="sng" dirty="0">
                <a:solidFill>
                  <a:srgbClr val="000000"/>
                </a:solidFill>
                <a:latin typeface="Segoe UI" pitchFamily="34"/>
                <a:cs typeface="Segoe UI" pitchFamily="34"/>
              </a:rPr>
              <a:t>www.powershellgallery.com/packages/UpdateServicesDsc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Resources </a:t>
            </a:r>
            <a:r>
              <a:rPr lang="en-US" dirty="0" smtClean="0"/>
              <a:t>(2) </a:t>
            </a:r>
            <a:r>
              <a:rPr lang="en-US" dirty="0"/>
              <a:t>– Puppet DSC Modules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>
          <a:xfrm>
            <a:off x="5421082" y="1787744"/>
            <a:ext cx="8284025" cy="688140"/>
          </a:xfrm>
        </p:spPr>
        <p:txBody>
          <a:bodyPr/>
          <a:lstStyle/>
          <a:p>
            <a:pPr marL="0" lvl="0" indent="0">
              <a:buNone/>
            </a:pPr>
            <a:r>
              <a:rPr lang="en-GB" dirty="0" smtClean="0">
                <a:hlinkClick r:id="rId3"/>
              </a:rPr>
              <a:t>forge.puppet.com/</a:t>
            </a:r>
            <a:r>
              <a:rPr lang="en-GB" dirty="0" err="1" smtClean="0">
                <a:hlinkClick r:id="rId3"/>
              </a:rPr>
              <a:t>puppetlabs</a:t>
            </a:r>
            <a:r>
              <a:rPr lang="en-GB" dirty="0" smtClean="0">
                <a:hlinkClick r:id="rId3"/>
              </a:rPr>
              <a:t>/</a:t>
            </a:r>
            <a:r>
              <a:rPr lang="en-GB" dirty="0" err="1" smtClean="0">
                <a:hlinkClick r:id="rId3"/>
              </a:rPr>
              <a:t>dsc_lite</a:t>
            </a:r>
            <a:endParaRPr lang="en-US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70" y="1551828"/>
            <a:ext cx="4267797" cy="9240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70" y="3539834"/>
            <a:ext cx="4048688" cy="8668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ontent Placeholder 3"/>
          <p:cNvSpPr txBox="1"/>
          <p:nvPr/>
        </p:nvSpPr>
        <p:spPr>
          <a:xfrm>
            <a:off x="5421082" y="3718590"/>
            <a:ext cx="8284025" cy="6881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Segoe UI" pitchFamily="34"/>
                <a:cs typeface="Segoe UI" pitchFamily="34"/>
                <a:hlinkClick r:id="rId6"/>
              </a:rPr>
              <a:t>forge.puppet.com/</a:t>
            </a:r>
            <a:r>
              <a:rPr lang="en-GB" sz="2800" b="0" i="0" u="none" strike="noStrike" kern="1200" cap="none" spc="0" baseline="0" dirty="0" err="1" smtClean="0">
                <a:solidFill>
                  <a:srgbClr val="000000"/>
                </a:solidFill>
                <a:uFillTx/>
                <a:latin typeface="Segoe UI" pitchFamily="34"/>
                <a:cs typeface="Segoe UI" pitchFamily="34"/>
                <a:hlinkClick r:id="rId6"/>
              </a:rPr>
              <a:t>puppetlabs</a:t>
            </a:r>
            <a:r>
              <a:rPr lang="en-GB" sz="2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Segoe UI" pitchFamily="34"/>
                <a:cs typeface="Segoe UI" pitchFamily="34"/>
                <a:hlinkClick r:id="rId6"/>
              </a:rPr>
              <a:t>/</a:t>
            </a:r>
            <a:r>
              <a:rPr lang="en-GB" sz="2800" b="0" i="0" u="none" strike="noStrike" kern="1200" cap="none" spc="0" baseline="0" dirty="0" err="1" smtClean="0">
                <a:solidFill>
                  <a:srgbClr val="000000"/>
                </a:solidFill>
                <a:uFillTx/>
                <a:latin typeface="Segoe UI" pitchFamily="34"/>
                <a:cs typeface="Segoe UI" pitchFamily="34"/>
                <a:hlinkClick r:id="rId6"/>
              </a:rPr>
              <a:t>dsc</a:t>
            </a: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YourTwitterHandle</a:t>
            </a:r>
          </a:p>
        </p:txBody>
      </p:sp>
      <p:sp>
        <p:nvSpPr>
          <p:cNvPr id="3" name="Rechteck 2"/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298618" y="1355268"/>
            <a:ext cx="2106384" cy="39395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5000" b="0" i="0" u="none" strike="noStrike" kern="1200" cap="none" spc="0" baseline="0">
                <a:solidFill>
                  <a:srgbClr val="FFFFFF"/>
                </a:solidFill>
                <a:uFillTx/>
                <a:latin typeface="Stencil" pitchFamily="82"/>
              </a:rPr>
              <a:t>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p:transition spd="slow" advTm="1000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Resources </a:t>
            </a:r>
            <a:r>
              <a:rPr lang="en-US" dirty="0" smtClean="0"/>
              <a:t>(3) </a:t>
            </a:r>
            <a:r>
              <a:rPr lang="en-US" dirty="0"/>
              <a:t>– </a:t>
            </a:r>
            <a:r>
              <a:rPr lang="en-US" dirty="0" smtClean="0"/>
              <a:t>Puppet/DSC </a:t>
            </a:r>
            <a:r>
              <a:rPr lang="en-US" dirty="0"/>
              <a:t>Blogs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2400" dirty="0">
                <a:hlinkClick r:id="rId3"/>
              </a:rPr>
              <a:t>https://puppet.com/blog/managing-powershell-dsc-puppet</a:t>
            </a:r>
            <a:endParaRPr lang="en-GB" sz="2400" dirty="0"/>
          </a:p>
          <a:p>
            <a:pPr marL="0" lvl="0" indent="0">
              <a:buNone/>
            </a:pPr>
            <a:r>
              <a:rPr lang="en-GB" sz="2400" dirty="0">
                <a:hlinkClick r:id="rId4"/>
              </a:rPr>
              <a:t>https://puppet.com/blog/dsc-deep-dive-get-up-and-running-dsc-module</a:t>
            </a:r>
            <a:endParaRPr lang="en-GB" sz="2400" dirty="0"/>
          </a:p>
          <a:p>
            <a:pPr marL="0" lvl="0" indent="0">
              <a:buNone/>
            </a:pPr>
            <a:r>
              <a:rPr lang="en-GB" sz="2400" dirty="0">
                <a:hlinkClick r:id="rId5"/>
              </a:rPr>
              <a:t>https://puppet.com/blog/dsc-deep-dive-installing-and-configuring-iis-using-puppet-and-powershell-dsc</a:t>
            </a:r>
            <a:r>
              <a:rPr lang="en-US" sz="2400" dirty="0"/>
              <a:t> </a:t>
            </a:r>
            <a:endParaRPr lang="en-GB" sz="2400" dirty="0"/>
          </a:p>
          <a:p>
            <a:pPr marL="0" lvl="0" indent="0">
              <a:buNone/>
            </a:pPr>
            <a:r>
              <a:rPr lang="en-GB" sz="2400" dirty="0">
                <a:hlinkClick r:id="rId6"/>
              </a:rPr>
              <a:t>https://puppet.com/blog/james-pogran-on-learning-powershell-dsc</a:t>
            </a:r>
            <a:endParaRPr lang="en-GB" sz="2400" dirty="0"/>
          </a:p>
          <a:p>
            <a:pPr marL="0" lvl="0" indent="0">
              <a:buNone/>
            </a:pPr>
            <a:r>
              <a:rPr lang="en-GB" sz="2400" dirty="0">
                <a:hlinkClick r:id="rId7"/>
              </a:rPr>
              <a:t>https://puppet.com/blog/introducing-dsclite-new-dsc-module-puppet</a:t>
            </a:r>
            <a:endParaRPr lang="en-GB" sz="2400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Resources </a:t>
            </a:r>
            <a:r>
              <a:rPr lang="en-US" dirty="0" smtClean="0"/>
              <a:t>(4) - Puppet</a:t>
            </a:r>
            <a:endParaRPr lang="en-US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pic>
        <p:nvPicPr>
          <p:cNvPr id="5" name="Picture 2" descr="https://puppet.com/sites/default/files/styles/medium/public/2019-05/bolt-post.jpg?itok=HcdIYNZ6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98598" y="2020018"/>
            <a:ext cx="2190746" cy="1143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4" descr="https://puppet.com/sites/default/files/styles/medium/public/2019-05/D3234_SODORS_blog.png?itok=r27LNTHi">
            <a:hlinkClick r:id="rId5"/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203748" y="2020018"/>
            <a:ext cx="2190746" cy="15144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 descr="https://puppet.com/sites/default/files/styles/medium/public/2019-05/D3497_693x480.png?itok=Lj6K06_J">
            <a:hlinkClick r:id="rId7"/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098598" y="4093501"/>
            <a:ext cx="2190746" cy="15144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8" descr="https://puppet.com/sites/default/files/styles/medium/public/2019-05/D3532_blot.png?itok=qZmkvtkG">
            <a:hlinkClick r:id="rId9"/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03748" y="4093500"/>
            <a:ext cx="2190746" cy="15144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Footer Placeholder 9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173" y="2020018"/>
            <a:ext cx="3838779" cy="1086799"/>
          </a:xfrm>
          <a:prstGeom prst="rect">
            <a:avLst/>
          </a:prstGeom>
        </p:spPr>
      </p:pic>
      <p:pic>
        <p:nvPicPr>
          <p:cNvPr id="12" name="Picture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172" y="3446583"/>
            <a:ext cx="3838779" cy="21613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3172" y="1213626"/>
            <a:ext cx="4301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hlinkClick r:id="rId14"/>
              </a:rPr>
              <a:t>puppet.com/products</a:t>
            </a:r>
            <a:endParaRPr lang="en-GB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Acknowledgements 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James </a:t>
            </a:r>
            <a:r>
              <a:rPr lang="en-US" dirty="0" err="1" smtClean="0"/>
              <a:t>Pogran</a:t>
            </a:r>
            <a:r>
              <a:rPr lang="en-US" dirty="0" smtClean="0"/>
              <a:t> for the original DSC and Puppet Talk</a:t>
            </a:r>
          </a:p>
          <a:p>
            <a:pPr marL="457200" lvl="1" indent="0">
              <a:buNone/>
            </a:pPr>
            <a:endParaRPr lang="en-GB" dirty="0" smtClean="0">
              <a:hlinkClick r:id="rId3"/>
            </a:endParaRPr>
          </a:p>
          <a:p>
            <a:pPr marL="457200" lvl="1" indent="0">
              <a:buNone/>
            </a:pPr>
            <a:r>
              <a:rPr lang="en-GB" dirty="0" smtClean="0">
                <a:hlinkClick r:id="rId4"/>
              </a:rPr>
              <a:t>www.youtube.com/watch?v=dR8VJjDmo9c</a:t>
            </a:r>
            <a:r>
              <a:rPr lang="en-GB" dirty="0" smtClean="0"/>
              <a:t> </a:t>
            </a:r>
            <a:endParaRPr lang="en-GB" dirty="0" smtClean="0">
              <a:hlinkClick r:id="rId3"/>
            </a:endParaRPr>
          </a:p>
          <a:p>
            <a:pPr marL="457200" lvl="1" indent="0">
              <a:buNone/>
            </a:pPr>
            <a:r>
              <a:rPr lang="en-GB" dirty="0" smtClean="0">
                <a:hlinkClick r:id="rId3"/>
              </a:rPr>
              <a:t>speakerdeck.com/</a:t>
            </a:r>
            <a:r>
              <a:rPr lang="en-GB" dirty="0" err="1" smtClean="0">
                <a:hlinkClick r:id="rId3"/>
              </a:rPr>
              <a:t>jpogran</a:t>
            </a:r>
            <a:r>
              <a:rPr lang="en-GB" dirty="0" smtClean="0">
                <a:hlinkClick r:id="rId3"/>
              </a:rPr>
              <a:t>/using-puppet-and-</a:t>
            </a:r>
            <a:r>
              <a:rPr lang="en-GB" dirty="0" err="1" smtClean="0">
                <a:hlinkClick r:id="rId3"/>
              </a:rPr>
              <a:t>dsc</a:t>
            </a:r>
            <a:r>
              <a:rPr lang="en-GB" dirty="0" smtClean="0">
                <a:hlinkClick r:id="rId3"/>
              </a:rPr>
              <a:t>-to-report-on-environment-change</a:t>
            </a:r>
            <a:endParaRPr lang="x-none" dirty="0"/>
          </a:p>
          <a:p>
            <a:pPr marL="457200" lvl="1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Alberta </a:t>
            </a:r>
            <a:r>
              <a:rPr lang="en-US" dirty="0" smtClean="0"/>
              <a:t>Bosco for the pizza example</a:t>
            </a:r>
          </a:p>
          <a:p>
            <a:pPr marL="0" lvl="0" indent="0">
              <a:buNone/>
            </a:pPr>
            <a:r>
              <a:rPr lang="en-GB" dirty="0" smtClean="0"/>
              <a:t>Photo by </a:t>
            </a:r>
            <a:r>
              <a:rPr lang="en-GB" dirty="0" smtClean="0">
                <a:hlinkClick r:id="rId5"/>
              </a:rPr>
              <a:t>Ben White</a:t>
            </a:r>
            <a:r>
              <a:rPr lang="en-GB" dirty="0" smtClean="0"/>
              <a:t> on </a:t>
            </a:r>
            <a:r>
              <a:rPr lang="en-GB" dirty="0" smtClean="0">
                <a:hlinkClick r:id="rId6"/>
              </a:rPr>
              <a:t>Unleash</a:t>
            </a:r>
            <a:r>
              <a:rPr lang="en-GB" dirty="0" smtClean="0"/>
              <a:t>  for </a:t>
            </a:r>
            <a:r>
              <a:rPr lang="en-GB" i="1" dirty="0" smtClean="0"/>
              <a:t>“Tale of Unmanaged Server”</a:t>
            </a:r>
          </a:p>
          <a:p>
            <a:pPr marL="457200" lvl="1" indent="0">
              <a:buNone/>
            </a:pPr>
            <a:r>
              <a:rPr lang="en-US" i="1" dirty="0" smtClean="0">
                <a:hlinkClick r:id="rId7"/>
              </a:rPr>
              <a:t>unsplash.com/photos/qDY9ahp0Mto/info</a:t>
            </a:r>
            <a:r>
              <a:rPr lang="en-US" i="1" dirty="0" smtClean="0"/>
              <a:t> </a:t>
            </a:r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Who am I</a:t>
            </a:r>
            <a:endParaRPr lang="en-US" dirty="0"/>
          </a:p>
        </p:txBody>
      </p:sp>
      <p:sp>
        <p:nvSpPr>
          <p:cNvPr id="3" name="Content Placeholder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With Puppet for 4 years</a:t>
            </a:r>
          </a:p>
          <a:p>
            <a:pPr lvl="1"/>
            <a:r>
              <a:rPr lang="en-US" dirty="0" smtClean="0"/>
              <a:t>Release Engineering</a:t>
            </a:r>
          </a:p>
          <a:p>
            <a:pPr lvl="1"/>
            <a:r>
              <a:rPr lang="en-US" dirty="0" smtClean="0"/>
              <a:t>Puppet Agent and Platform Support</a:t>
            </a:r>
          </a:p>
          <a:p>
            <a:pPr lvl="1"/>
            <a:r>
              <a:rPr lang="en-US" dirty="0" smtClean="0"/>
              <a:t>Automation of Golden Images</a:t>
            </a:r>
          </a:p>
          <a:p>
            <a:pPr lvl="1"/>
            <a:r>
              <a:rPr lang="en-US" dirty="0" smtClean="0"/>
              <a:t>Windows Team</a:t>
            </a:r>
          </a:p>
          <a:p>
            <a:r>
              <a:rPr lang="en-US" dirty="0" smtClean="0"/>
              <a:t>Previous – variety of System Admin, Software engineering roles across Education, Financial, Telecoms and Security sectors.</a:t>
            </a:r>
          </a:p>
          <a:p>
            <a:endParaRPr lang="en-US" dirty="0" smtClean="0"/>
          </a:p>
          <a:p>
            <a:r>
              <a:rPr lang="en-US" dirty="0" smtClean="0"/>
              <a:t>Classical Music and Opera enthusiast, Walking</a:t>
            </a:r>
          </a:p>
          <a:p>
            <a:r>
              <a:rPr lang="en-US" dirty="0" smtClean="0"/>
              <a:t>Managing PA and AV for my local church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err="1" smtClean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jcoconnor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YourTwitterHandle</a:t>
            </a:r>
          </a:p>
        </p:txBody>
      </p:sp>
      <p:sp>
        <p:nvSpPr>
          <p:cNvPr id="3" name="Rechteck 2"/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298618" y="1355268"/>
            <a:ext cx="2106384" cy="39395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5000" b="0" i="0" u="none" strike="noStrike" kern="1200" cap="none" spc="0" baseline="0">
                <a:solidFill>
                  <a:srgbClr val="FFFFFF"/>
                </a:solidFill>
                <a:uFillTx/>
                <a:latin typeface="Stencil" pitchFamily="82"/>
              </a:rPr>
              <a:t>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p:transition spd="slow" advTm="100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cs typeface="Segoe UI" pitchFamily="34"/>
              </a:rPr>
              <a:t>YourTwitterHandle</a:t>
            </a:r>
          </a:p>
        </p:txBody>
      </p:sp>
      <p:sp>
        <p:nvSpPr>
          <p:cNvPr id="3" name="Rechteck 2"/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298618" y="1355268"/>
            <a:ext cx="2106384" cy="39395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5000" b="0" i="0" u="none" strike="noStrike" kern="1200" cap="none" spc="0" baseline="0">
                <a:solidFill>
                  <a:srgbClr val="FFFFFF"/>
                </a:solidFill>
                <a:uFillTx/>
                <a:latin typeface="Stencil" pitchFamily="82"/>
              </a:rPr>
              <a:t>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p:transition spd="slow" advTm="100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Enhancing DSC with Puppet</a:t>
            </a:r>
          </a:p>
        </p:txBody>
      </p:sp>
      <p:sp>
        <p:nvSpPr>
          <p:cNvPr id="3" name="Subtitle 4"/>
          <p:cNvSpPr txBox="1">
            <a:spLocks noGrp="1"/>
          </p:cNvSpPr>
          <p:nvPr>
            <p:ph type="subTitle" idx="4294967295"/>
          </p:nvPr>
        </p:nvSpPr>
        <p:spPr>
          <a:xfrm>
            <a:off x="612977" y="4826642"/>
            <a:ext cx="9293019" cy="1290318"/>
          </a:xfrm>
        </p:spPr>
        <p:txBody>
          <a:bodyPr/>
          <a:lstStyle/>
          <a:p>
            <a:pPr lvl="0"/>
            <a:r>
              <a:rPr lang="en-US" sz="2400">
                <a:latin typeface="Alfarn" pitchFamily="50"/>
              </a:rPr>
              <a:t>John O’Connor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04;p248" descr="pizza.jp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itle 7"/>
          <p:cNvSpPr txBox="1">
            <a:spLocks noGrp="1"/>
          </p:cNvSpPr>
          <p:nvPr>
            <p:ph type="title"/>
          </p:nvPr>
        </p:nvSpPr>
        <p:spPr>
          <a:xfrm>
            <a:off x="838203" y="1762297"/>
            <a:ext cx="10515600" cy="3366293"/>
          </a:xfrm>
          <a:solidFill>
            <a:schemeClr val="bg2">
              <a:lumMod val="90000"/>
              <a:alpha val="67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algn="ctr"/>
            <a:r>
              <a:rPr lang="en-US" sz="11500" dirty="0"/>
              <a:t>How would you order a Pizza?</a:t>
            </a:r>
          </a:p>
        </p:txBody>
      </p:sp>
      <p:sp>
        <p:nvSpPr>
          <p:cNvPr id="3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jcoconnor</a:t>
            </a:r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03208" y="5522994"/>
            <a:ext cx="1307939" cy="1307939"/>
          </a:xfrm>
          <a:prstGeom prst="rect">
            <a:avLst/>
          </a:prstGeom>
          <a:blipFill dpi="0" rotWithShape="1">
            <a:blip r:embed="rId4">
              <a:alphaModFix amt="71000"/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What the MENU Offers</a:t>
            </a:r>
            <a:endParaRPr lang="en-US" dirty="0"/>
          </a:p>
        </p:txBody>
      </p:sp>
      <p:sp>
        <p:nvSpPr>
          <p:cNvPr id="3" name="Content Placeholder 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Cheese &amp; Tomato </a:t>
            </a:r>
          </a:p>
          <a:p>
            <a:pPr lvl="0"/>
            <a:r>
              <a:rPr lang="en-GB" dirty="0"/>
              <a:t>Mozzarella cheese (tomato, cheese)</a:t>
            </a:r>
          </a:p>
          <a:p>
            <a:pPr lvl="0"/>
            <a:r>
              <a:rPr lang="en-GB" dirty="0"/>
              <a:t>Vegetarian (tomato, onions, pepper, black olives)</a:t>
            </a:r>
          </a:p>
          <a:p>
            <a:pPr lvl="0"/>
            <a:r>
              <a:rPr lang="en-GB" dirty="0"/>
              <a:t>Pepperoni (tomato, cheese and Spanish sausage)</a:t>
            </a:r>
          </a:p>
        </p:txBody>
      </p:sp>
      <p:sp>
        <p:nvSpPr>
          <p:cNvPr id="4" name="Footer Placeholder 4"/>
          <p:cNvSpPr txBox="1"/>
          <p:nvPr/>
        </p:nvSpPr>
        <p:spPr>
          <a:xfrm>
            <a:off x="9178719" y="6327081"/>
            <a:ext cx="217507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egoe UI" pitchFamily="34"/>
              <a:cs typeface="Segoe UI" pitchFamily="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en-US" smtClean="0"/>
              <a:t>jcoconnor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18601</TotalTime>
  <Words>1164</Words>
  <Application>Microsoft Office PowerPoint</Application>
  <PresentationFormat>Widescreen</PresentationFormat>
  <Paragraphs>415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Segoe UI</vt:lpstr>
      <vt:lpstr>Consolas</vt:lpstr>
      <vt:lpstr>CarlMarx</vt:lpstr>
      <vt:lpstr>Alfarn</vt:lpstr>
      <vt:lpstr>Stencil</vt:lpstr>
      <vt:lpstr>Calibri</vt:lpstr>
      <vt:lpstr>Courier New</vt:lpstr>
      <vt:lpstr>Wingdings</vt:lpstr>
      <vt:lpstr>Arial</vt:lpstr>
      <vt:lpstr>Office</vt:lpstr>
      <vt:lpstr>Custom Design</vt:lpstr>
      <vt:lpstr>Enhancing DSC with Puppet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Enhancing DSC with Puppet</vt:lpstr>
      <vt:lpstr>How would you order a Pizza?</vt:lpstr>
      <vt:lpstr>What the MENU Offers</vt:lpstr>
      <vt:lpstr>The Instructions for the Menu </vt:lpstr>
      <vt:lpstr>Procedural scripts for a pizza order</vt:lpstr>
      <vt:lpstr>Instead – why not say what we want</vt:lpstr>
      <vt:lpstr>Consistency/Traceability across Organisation</vt:lpstr>
      <vt:lpstr>This Session</vt:lpstr>
      <vt:lpstr>DSC and Puppet - Similarities</vt:lpstr>
      <vt:lpstr>PowerPoint Presentation</vt:lpstr>
      <vt:lpstr>Puppet Value Add</vt:lpstr>
      <vt:lpstr>Puppet Architecture outline</vt:lpstr>
      <vt:lpstr>Extensible for large distributed system</vt:lpstr>
      <vt:lpstr>Reporting with Puppet and DSC</vt:lpstr>
      <vt:lpstr>PowerPoint Presentation</vt:lpstr>
      <vt:lpstr>Tale of an unmanaged WSUS Server</vt:lpstr>
      <vt:lpstr>WSUS Console</vt:lpstr>
      <vt:lpstr>Manual WSUS Install/Configuration </vt:lpstr>
      <vt:lpstr>WSUS Products – Code .vs. Gui</vt:lpstr>
      <vt:lpstr>Demo Repository &amp; DSC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(1) – Configuring WSUS on Server</vt:lpstr>
      <vt:lpstr>Demo (2) – Correcting/Reporting a change</vt:lpstr>
      <vt:lpstr>DSC and Puppet: best of both worlds</vt:lpstr>
      <vt:lpstr>PowerPoint Presentation</vt:lpstr>
      <vt:lpstr>Resources (1) – Demo and DSC Repos</vt:lpstr>
      <vt:lpstr>Resources (2) – Puppet DSC Modules</vt:lpstr>
      <vt:lpstr>Resources (3) – Puppet/DSC Blogs</vt:lpstr>
      <vt:lpstr>Resources (4) - Puppet</vt:lpstr>
      <vt:lpstr>Acknowledgements </vt:lpstr>
      <vt:lpstr>Who am 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John O'Connor</cp:lastModifiedBy>
  <cp:revision>125</cp:revision>
  <cp:lastPrinted>2019-06-05T10:55:23Z</cp:lastPrinted>
  <dcterms:created xsi:type="dcterms:W3CDTF">2019-04-18T11:57:57Z</dcterms:created>
  <dcterms:modified xsi:type="dcterms:W3CDTF">2019-06-06T07:19:42Z</dcterms:modified>
</cp:coreProperties>
</file>